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2" r:id="rId4"/>
    <p:sldId id="260" r:id="rId5"/>
    <p:sldId id="263" r:id="rId6"/>
    <p:sldId id="257" r:id="rId7"/>
    <p:sldId id="264" r:id="rId8"/>
    <p:sldId id="265" r:id="rId9"/>
    <p:sldId id="266" r:id="rId10"/>
    <p:sldId id="267" r:id="rId11"/>
    <p:sldId id="268" r:id="rId12"/>
    <p:sldId id="258" r:id="rId13"/>
    <p:sldId id="269" r:id="rId14"/>
    <p:sldId id="261" r:id="rId15"/>
    <p:sldId id="270" r:id="rId16"/>
    <p:sldId id="271" r:id="rId17"/>
    <p:sldId id="272" r:id="rId18"/>
    <p:sldId id="273" r:id="rId19"/>
    <p:sldId id="274" r:id="rId2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60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13/07/2015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13/07/2015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13/07/2015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13/07/2015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13/07/2015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13/07/2015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13/07/2015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13/07/2015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548680"/>
            <a:ext cx="7772400" cy="1728191"/>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r>
              <a:rPr lang="es-CO" sz="4000" dirty="0" smtClean="0">
                <a:latin typeface="Algerian" pitchFamily="82" charset="0"/>
              </a:rPr>
              <a:t>CRONOGRAMA DE LA SEMANA SEGÚN DIOS</a:t>
            </a:r>
            <a:endParaRPr lang="es-CO" sz="4000" dirty="0">
              <a:latin typeface="Algerian" pitchFamily="82"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1633" y="2564904"/>
            <a:ext cx="2880320" cy="24210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Terminador"/>
          <p:cNvSpPr/>
          <p:nvPr/>
        </p:nvSpPr>
        <p:spPr>
          <a:xfrm>
            <a:off x="2195736" y="5373216"/>
            <a:ext cx="4896544" cy="733800"/>
          </a:xfrm>
          <a:prstGeom prst="flowChartTerminator">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b="1" dirty="0">
                <a:solidFill>
                  <a:srgbClr val="002060"/>
                </a:solidFill>
              </a:rPr>
              <a:t>BASADO EN Gen.1:1-2:3.</a:t>
            </a:r>
          </a:p>
        </p:txBody>
      </p:sp>
    </p:spTree>
    <p:extLst>
      <p:ext uri="{BB962C8B-B14F-4D97-AF65-F5344CB8AC3E}">
        <p14:creationId xmlns:p14="http://schemas.microsoft.com/office/powerpoint/2010/main" val="3056192240"/>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p:spPr>
        <p:txBody>
          <a:bodyPr>
            <a:normAutofit fontScale="90000"/>
          </a:bodyPr>
          <a:lstStyle/>
          <a:p>
            <a:r>
              <a:rPr lang="es-CO" b="1" dirty="0" smtClean="0">
                <a:latin typeface="Algerian" pitchFamily="82" charset="0"/>
              </a:rPr>
              <a:t>CRONOGRANA DE LA SEMANA</a:t>
            </a:r>
            <a:br>
              <a:rPr lang="es-CO" b="1" dirty="0" smtClean="0">
                <a:latin typeface="Algerian" pitchFamily="82" charset="0"/>
              </a:rPr>
            </a:br>
            <a:r>
              <a:rPr lang="es-CO" b="1" dirty="0" smtClean="0">
                <a:latin typeface="Algerian" pitchFamily="82" charset="0"/>
              </a:rPr>
              <a:t> SEGÚN DIOS LA DISEÑÓ</a:t>
            </a:r>
            <a:endParaRPr lang="es-CO" b="1" dirty="0">
              <a:latin typeface="Algerian" pitchFamily="82" charset="0"/>
            </a:endParaRPr>
          </a:p>
        </p:txBody>
      </p:sp>
      <p:sp>
        <p:nvSpPr>
          <p:cNvPr id="13" name="12 Flecha derecha"/>
          <p:cNvSpPr/>
          <p:nvPr/>
        </p:nvSpPr>
        <p:spPr>
          <a:xfrm>
            <a:off x="539552" y="1772816"/>
            <a:ext cx="6336704" cy="1296144"/>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3600" dirty="0"/>
              <a:t>Primer Día: Gen.1:1-5.</a:t>
            </a:r>
          </a:p>
        </p:txBody>
      </p:sp>
      <p:sp>
        <p:nvSpPr>
          <p:cNvPr id="14" name="13 Flecha derecha"/>
          <p:cNvSpPr/>
          <p:nvPr/>
        </p:nvSpPr>
        <p:spPr>
          <a:xfrm>
            <a:off x="511345" y="3320988"/>
            <a:ext cx="5832648" cy="1152128"/>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3200" dirty="0"/>
              <a:t>Segundo Día: Gen.1:6-8.</a:t>
            </a:r>
          </a:p>
        </p:txBody>
      </p:sp>
      <p:sp>
        <p:nvSpPr>
          <p:cNvPr id="15" name="14 Flecha derecha"/>
          <p:cNvSpPr/>
          <p:nvPr/>
        </p:nvSpPr>
        <p:spPr>
          <a:xfrm>
            <a:off x="539552" y="4797152"/>
            <a:ext cx="5256584" cy="1224136"/>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3200" dirty="0"/>
              <a:t>Tercer Día: Gen.1:9-13.</a:t>
            </a: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1628800"/>
            <a:ext cx="1808981" cy="1440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6136" y="4797152"/>
            <a:ext cx="2889101" cy="1728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93386" y="3140968"/>
            <a:ext cx="2291851" cy="1512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313294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barn(inVertical)">
                                      <p:cBhvr>
                                        <p:cTn id="10" dur="500"/>
                                        <p:tgtEl>
                                          <p:spTgt spid="14"/>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arn(inVertical)">
                                      <p:cBhvr>
                                        <p:cTn id="13" dur="500"/>
                                        <p:tgtEl>
                                          <p:spTgt spid="15"/>
                                        </p:tgtEl>
                                      </p:cBhvr>
                                    </p:animEffect>
                                  </p:childTnLst>
                                </p:cTn>
                              </p:par>
                              <p:par>
                                <p:cTn id="14" presetID="16" presetClass="entr" presetSubtype="21" fill="hold" nodeType="withEffect">
                                  <p:stCondLst>
                                    <p:cond delay="0"/>
                                  </p:stCondLst>
                                  <p:childTnLst>
                                    <p:set>
                                      <p:cBhvr>
                                        <p:cTn id="15" dur="1" fill="hold">
                                          <p:stCondLst>
                                            <p:cond delay="0"/>
                                          </p:stCondLst>
                                        </p:cTn>
                                        <p:tgtEl>
                                          <p:spTgt spid="2051"/>
                                        </p:tgtEl>
                                        <p:attrNameLst>
                                          <p:attrName>style.visibility</p:attrName>
                                        </p:attrNameLst>
                                      </p:cBhvr>
                                      <p:to>
                                        <p:strVal val="visible"/>
                                      </p:to>
                                    </p:set>
                                    <p:animEffect transition="in" filter="barn(inVertical)">
                                      <p:cBhvr>
                                        <p:cTn id="16" dur="500"/>
                                        <p:tgtEl>
                                          <p:spTgt spid="2051"/>
                                        </p:tgtEl>
                                      </p:cBhvr>
                                    </p:animEffect>
                                  </p:childTnLst>
                                </p:cTn>
                              </p:par>
                              <p:par>
                                <p:cTn id="17" presetID="16" presetClass="entr" presetSubtype="21" fill="hold" nodeType="withEffect">
                                  <p:stCondLst>
                                    <p:cond delay="0"/>
                                  </p:stCondLst>
                                  <p:childTnLst>
                                    <p:set>
                                      <p:cBhvr>
                                        <p:cTn id="18" dur="1" fill="hold">
                                          <p:stCondLst>
                                            <p:cond delay="0"/>
                                          </p:stCondLst>
                                        </p:cTn>
                                        <p:tgtEl>
                                          <p:spTgt spid="2052"/>
                                        </p:tgtEl>
                                        <p:attrNameLst>
                                          <p:attrName>style.visibility</p:attrName>
                                        </p:attrNameLst>
                                      </p:cBhvr>
                                      <p:to>
                                        <p:strVal val="visible"/>
                                      </p:to>
                                    </p:set>
                                    <p:animEffect transition="in" filter="barn(inVertical)">
                                      <p:cBhvr>
                                        <p:cTn id="19" dur="500"/>
                                        <p:tgtEl>
                                          <p:spTgt spid="2052"/>
                                        </p:tgtEl>
                                      </p:cBhvr>
                                    </p:animEffect>
                                  </p:childTnLst>
                                </p:cTn>
                              </p:par>
                              <p:par>
                                <p:cTn id="20" presetID="16" presetClass="entr" presetSubtype="21" fill="hold" nodeType="withEffect">
                                  <p:stCondLst>
                                    <p:cond delay="0"/>
                                  </p:stCondLst>
                                  <p:childTnLst>
                                    <p:set>
                                      <p:cBhvr>
                                        <p:cTn id="21" dur="1" fill="hold">
                                          <p:stCondLst>
                                            <p:cond delay="0"/>
                                          </p:stCondLst>
                                        </p:cTn>
                                        <p:tgtEl>
                                          <p:spTgt spid="2054"/>
                                        </p:tgtEl>
                                        <p:attrNameLst>
                                          <p:attrName>style.visibility</p:attrName>
                                        </p:attrNameLst>
                                      </p:cBhvr>
                                      <p:to>
                                        <p:strVal val="visible"/>
                                      </p:to>
                                    </p:set>
                                    <p:animEffect transition="in" filter="barn(inVertical)">
                                      <p:cBhvr>
                                        <p:cTn id="22" dur="500"/>
                                        <p:tgtEl>
                                          <p:spTgt spid="20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4" name="3 Flecha derecha"/>
          <p:cNvSpPr/>
          <p:nvPr/>
        </p:nvSpPr>
        <p:spPr>
          <a:xfrm>
            <a:off x="667062" y="908720"/>
            <a:ext cx="6120680" cy="1492744"/>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3200" dirty="0"/>
              <a:t>Cuarto Día: Gen.1:14- 19.</a:t>
            </a:r>
          </a:p>
        </p:txBody>
      </p:sp>
      <p:sp>
        <p:nvSpPr>
          <p:cNvPr id="5" name="4 Flecha derecha"/>
          <p:cNvSpPr/>
          <p:nvPr/>
        </p:nvSpPr>
        <p:spPr>
          <a:xfrm>
            <a:off x="667062" y="2954740"/>
            <a:ext cx="5345098" cy="1296144"/>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3200" dirty="0"/>
              <a:t>Quinto Día: Gen.1:20-23.</a:t>
            </a:r>
          </a:p>
        </p:txBody>
      </p:sp>
      <p:sp>
        <p:nvSpPr>
          <p:cNvPr id="7" name="6 Flecha derecha"/>
          <p:cNvSpPr/>
          <p:nvPr/>
        </p:nvSpPr>
        <p:spPr>
          <a:xfrm>
            <a:off x="667062" y="4797152"/>
            <a:ext cx="4481002" cy="1512168"/>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dirty="0"/>
              <a:t>Sexto Día: Gen.1:24-31.</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2594700"/>
            <a:ext cx="2808312"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088" y="4797152"/>
            <a:ext cx="3456384" cy="18001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87742" y="692696"/>
            <a:ext cx="2032730" cy="17087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52799575"/>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5013176"/>
            <a:ext cx="8229600" cy="1141587"/>
          </a:xfrm>
          <a:solidFill>
            <a:schemeClr val="accent6">
              <a:lumMod val="60000"/>
              <a:lumOff val="40000"/>
            </a:schemeClr>
          </a:solidFill>
        </p:spPr>
        <p:txBody>
          <a:bodyPr>
            <a:normAutofit fontScale="85000" lnSpcReduction="20000"/>
          </a:bodyPr>
          <a:lstStyle/>
          <a:p>
            <a:pPr marL="0" indent="0" algn="ctr">
              <a:buNone/>
            </a:pPr>
            <a:r>
              <a:rPr lang="es-CO" dirty="0" smtClean="0"/>
              <a:t>Según la Sagrada Escritura, la semana de la creación es el modelo para todas las semanas a través de los siglos hasta la eternidad.</a:t>
            </a:r>
            <a:endParaRPr lang="es-CO" dirty="0"/>
          </a:p>
        </p:txBody>
      </p:sp>
      <p:sp>
        <p:nvSpPr>
          <p:cNvPr id="4" name="3 Flecha derecha"/>
          <p:cNvSpPr/>
          <p:nvPr/>
        </p:nvSpPr>
        <p:spPr>
          <a:xfrm>
            <a:off x="539552" y="836712"/>
            <a:ext cx="3528392" cy="3672408"/>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400" b="1" dirty="0"/>
              <a:t>Séptimo Día: Gen.3:1-3.</a:t>
            </a:r>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944" y="692696"/>
            <a:ext cx="4752528" cy="3816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4067944" y="3278014"/>
            <a:ext cx="4752528" cy="1354217"/>
          </a:xfrm>
          <a:prstGeom prst="rect">
            <a:avLst/>
          </a:prstGeom>
          <a:solidFill>
            <a:srgbClr val="002060"/>
          </a:solidFill>
        </p:spPr>
        <p:txBody>
          <a:bodyPr wrap="square">
            <a:spAutoFit/>
          </a:bodyPr>
          <a:lstStyle/>
          <a:p>
            <a:pPr algn="ctr"/>
            <a:r>
              <a:rPr lang="es-CO" b="1" dirty="0">
                <a:solidFill>
                  <a:schemeClr val="bg1"/>
                </a:solidFill>
              </a:rPr>
              <a:t> </a:t>
            </a:r>
            <a:r>
              <a:rPr lang="es-CO" sz="1600" b="1" dirty="0">
                <a:solidFill>
                  <a:schemeClr val="bg1"/>
                </a:solidFill>
              </a:rPr>
              <a:t>Y acabó Dios en el día séptimo la obra que hizo; y </a:t>
            </a:r>
            <a:r>
              <a:rPr lang="es-CO" sz="1600" b="1" u="sng" dirty="0">
                <a:solidFill>
                  <a:schemeClr val="bg1"/>
                </a:solidFill>
              </a:rPr>
              <a:t>reposó el día séptimo </a:t>
            </a:r>
            <a:r>
              <a:rPr lang="es-CO" sz="1600" b="1" dirty="0">
                <a:solidFill>
                  <a:schemeClr val="bg1"/>
                </a:solidFill>
              </a:rPr>
              <a:t>de toda la obra que hizo. </a:t>
            </a:r>
            <a:r>
              <a:rPr lang="es-CO" sz="1600" b="1" dirty="0" smtClean="0">
                <a:solidFill>
                  <a:schemeClr val="bg1"/>
                </a:solidFill>
              </a:rPr>
              <a:t> </a:t>
            </a:r>
            <a:r>
              <a:rPr lang="es-CO" sz="1600" b="1" dirty="0">
                <a:solidFill>
                  <a:schemeClr val="bg1"/>
                </a:solidFill>
              </a:rPr>
              <a:t>3 Y </a:t>
            </a:r>
            <a:r>
              <a:rPr lang="es-CO" sz="1600" b="1" u="sng" dirty="0">
                <a:solidFill>
                  <a:schemeClr val="bg1"/>
                </a:solidFill>
              </a:rPr>
              <a:t>bendijo Dios al día séptimo</a:t>
            </a:r>
            <a:r>
              <a:rPr lang="es-CO" sz="1600" b="1" dirty="0">
                <a:solidFill>
                  <a:schemeClr val="bg1"/>
                </a:solidFill>
              </a:rPr>
              <a:t>, y </a:t>
            </a:r>
            <a:r>
              <a:rPr lang="es-CO" sz="1600" b="1" u="sng" dirty="0">
                <a:solidFill>
                  <a:schemeClr val="bg1"/>
                </a:solidFill>
              </a:rPr>
              <a:t>lo santificó</a:t>
            </a:r>
            <a:r>
              <a:rPr lang="es-CO" sz="1600" b="1" dirty="0">
                <a:solidFill>
                  <a:schemeClr val="bg1"/>
                </a:solidFill>
              </a:rPr>
              <a:t>, porque en él reposó de toda la obra que había hecho en la creación.</a:t>
            </a:r>
          </a:p>
        </p:txBody>
      </p:sp>
    </p:spTree>
    <p:extLst>
      <p:ext uri="{BB962C8B-B14F-4D97-AF65-F5344CB8AC3E}">
        <p14:creationId xmlns:p14="http://schemas.microsoft.com/office/powerpoint/2010/main" val="2087423380"/>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gradFill>
            <a:gsLst>
              <a:gs pos="0">
                <a:srgbClr val="FFEFD1"/>
              </a:gs>
              <a:gs pos="64999">
                <a:srgbClr val="F0EBD5"/>
              </a:gs>
              <a:gs pos="100000">
                <a:srgbClr val="D1C39F"/>
              </a:gs>
            </a:gsLst>
            <a:lin ang="5400000" scaled="0"/>
          </a:gradFill>
        </p:spPr>
        <p:txBody>
          <a:bodyPr>
            <a:normAutofit fontScale="77500" lnSpcReduction="20000"/>
          </a:bodyPr>
          <a:lstStyle/>
          <a:p>
            <a:pPr marL="0" indent="0">
              <a:buNone/>
            </a:pPr>
            <a:r>
              <a:rPr lang="es-CO" sz="3600" b="1" dirty="0"/>
              <a:t>¿Según lo dice el mismo Dios, en cuantos días creo Él, todas las cosas? </a:t>
            </a:r>
          </a:p>
          <a:p>
            <a:r>
              <a:rPr lang="es-CO" sz="2800" b="1" u="sng" dirty="0">
                <a:solidFill>
                  <a:srgbClr val="FF0000"/>
                </a:solidFill>
              </a:rPr>
              <a:t>Éxodo 20:11</a:t>
            </a:r>
            <a:r>
              <a:rPr lang="es-CO" sz="2800" b="1" dirty="0">
                <a:solidFill>
                  <a:srgbClr val="FF0000"/>
                </a:solidFill>
              </a:rPr>
              <a:t> </a:t>
            </a:r>
            <a:r>
              <a:rPr lang="es-CO" sz="2800" dirty="0"/>
              <a:t>pp. Porque en </a:t>
            </a:r>
            <a:r>
              <a:rPr lang="es-CO" sz="2800" b="1" dirty="0"/>
              <a:t>seis días </a:t>
            </a:r>
            <a:r>
              <a:rPr lang="es-CO" sz="2800" dirty="0"/>
              <a:t>hizo Jehová los cielos y la tierra, el mar, y todas las cosas que en ellos </a:t>
            </a:r>
            <a:r>
              <a:rPr lang="es-CO" sz="2800" dirty="0" smtClean="0"/>
              <a:t>hay,…</a:t>
            </a:r>
            <a:endParaRPr lang="es-CO" sz="2800" dirty="0"/>
          </a:p>
          <a:p>
            <a:pPr marL="0" indent="0">
              <a:buNone/>
            </a:pPr>
            <a:endParaRPr lang="es-CO" sz="3600" b="1" dirty="0" smtClean="0"/>
          </a:p>
          <a:p>
            <a:pPr marL="0" indent="0">
              <a:buNone/>
            </a:pPr>
            <a:r>
              <a:rPr lang="es-CO" sz="3600" b="1" dirty="0" smtClean="0"/>
              <a:t>¿</a:t>
            </a:r>
            <a:r>
              <a:rPr lang="es-CO" sz="3600" b="1" dirty="0"/>
              <a:t>Según la Biblia, cuál es el séptimo día?</a:t>
            </a:r>
          </a:p>
          <a:p>
            <a:r>
              <a:rPr lang="es-CO" b="1" u="sng" dirty="0">
                <a:solidFill>
                  <a:srgbClr val="FF0000"/>
                </a:solidFill>
              </a:rPr>
              <a:t>Éxodo </a:t>
            </a:r>
            <a:r>
              <a:rPr lang="es-CO" b="1" u="sng" dirty="0" smtClean="0">
                <a:solidFill>
                  <a:srgbClr val="FF0000"/>
                </a:solidFill>
              </a:rPr>
              <a:t>20:10</a:t>
            </a:r>
            <a:r>
              <a:rPr lang="es-CO" dirty="0"/>
              <a:t>. pero el séptimo día es el sábado de Jehová tu Dios</a:t>
            </a:r>
            <a:r>
              <a:rPr lang="es-CO" dirty="0" smtClean="0"/>
              <a:t>:…..</a:t>
            </a:r>
          </a:p>
          <a:p>
            <a:pPr marL="0" indent="0">
              <a:buNone/>
            </a:pPr>
            <a:endParaRPr lang="es-CO" sz="3600" b="1" dirty="0" smtClean="0"/>
          </a:p>
          <a:p>
            <a:pPr marL="0" indent="0">
              <a:buNone/>
            </a:pPr>
            <a:r>
              <a:rPr lang="es-CO" sz="3600" b="1" dirty="0" smtClean="0"/>
              <a:t>Si </a:t>
            </a:r>
            <a:r>
              <a:rPr lang="es-CO" sz="3600" b="1" dirty="0"/>
              <a:t>el sábado es el séptimo día, ¿Según la Biblia, cual es el primer día de la semana?</a:t>
            </a:r>
          </a:p>
          <a:p>
            <a:r>
              <a:rPr lang="es-CO" b="1" u="sng" dirty="0">
                <a:solidFill>
                  <a:srgbClr val="FF0000"/>
                </a:solidFill>
              </a:rPr>
              <a:t>Luc.23:56-24:1</a:t>
            </a:r>
            <a:r>
              <a:rPr lang="es-CO" b="1" dirty="0">
                <a:solidFill>
                  <a:srgbClr val="FF0000"/>
                </a:solidFill>
              </a:rPr>
              <a:t>. </a:t>
            </a:r>
            <a:r>
              <a:rPr lang="es-CO" dirty="0" smtClean="0"/>
              <a:t>«Y </a:t>
            </a:r>
            <a:r>
              <a:rPr lang="es-CO" dirty="0"/>
              <a:t>regresando, prepararon especias aromáticas y ungüentos; y reposaron el sábado, conforme al mandamiento» </a:t>
            </a:r>
            <a:r>
              <a:rPr lang="es-CO" u="sng" dirty="0">
                <a:solidFill>
                  <a:srgbClr val="FF0000"/>
                </a:solidFill>
              </a:rPr>
              <a:t>24:1</a:t>
            </a:r>
            <a:r>
              <a:rPr lang="es-CO" dirty="0" smtClean="0"/>
              <a:t>. </a:t>
            </a:r>
            <a:r>
              <a:rPr lang="es-CO" dirty="0"/>
              <a:t>Y el primer día de la semana, muy de mañana, vinieron al sepulcro, trayendo las especias aromáticas que habían preparado, y algunas </a:t>
            </a:r>
            <a:r>
              <a:rPr lang="es-CO" dirty="0" smtClean="0"/>
              <a:t>otras mujeres». Queda claro que el primer día de la semana es el día que sigue al sábado, el domingo. </a:t>
            </a:r>
            <a:endParaRPr lang="es-CO" dirty="0"/>
          </a:p>
          <a:p>
            <a:endParaRPr lang="es-CO" dirty="0"/>
          </a:p>
          <a:p>
            <a:endParaRPr lang="es-CO" dirty="0"/>
          </a:p>
        </p:txBody>
      </p:sp>
    </p:spTree>
    <p:extLst>
      <p:ext uri="{BB962C8B-B14F-4D97-AF65-F5344CB8AC3E}">
        <p14:creationId xmlns:p14="http://schemas.microsoft.com/office/powerpoint/2010/main" val="190407392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9" dur="500"/>
                                        <p:tgtEl>
                                          <p:spTgt spid="3">
                                            <p:txEl>
                                              <p:pRg st="3" end="3"/>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 calcmode="lin" valueType="num">
                                      <p:cBhvr>
                                        <p:cTn id="12"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14" dur="500"/>
                                        <p:tgtEl>
                                          <p:spTgt spid="3">
                                            <p:txEl>
                                              <p:pRg st="4" end="4"/>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randombar(horizontal)">
                                      <p:cBhvr>
                                        <p:cTn id="19" dur="500"/>
                                        <p:tgtEl>
                                          <p:spTgt spid="3">
                                            <p:txEl>
                                              <p:pRg st="6" end="6"/>
                                            </p:txEl>
                                          </p:spTgt>
                                        </p:tgtEl>
                                      </p:cBhvr>
                                    </p:animEffect>
                                  </p:childTnLst>
                                </p:cTn>
                              </p:par>
                              <p:par>
                                <p:cTn id="20" presetID="14" presetClass="entr" presetSubtype="1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randombar(horizontal)">
                                      <p:cBhvr>
                                        <p:cTn id="2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p:spPr>
        <p:txBody>
          <a:bodyPr>
            <a:normAutofit fontScale="90000"/>
          </a:bodyPr>
          <a:lstStyle/>
          <a:p>
            <a:r>
              <a:rPr lang="es-CO" b="1" i="1" dirty="0"/>
              <a:t>Cronograma de la semana según </a:t>
            </a:r>
            <a:r>
              <a:rPr lang="es-CO" b="1" i="1" dirty="0" smtClean="0"/>
              <a:t>a sido alterado por el </a:t>
            </a:r>
            <a:r>
              <a:rPr lang="es-CO" b="1" i="1" dirty="0"/>
              <a:t>hombre:</a:t>
            </a:r>
          </a:p>
        </p:txBody>
      </p:sp>
      <p:sp>
        <p:nvSpPr>
          <p:cNvPr id="3" name="2 Marcador de contenido"/>
          <p:cNvSpPr>
            <a:spLocks noGrp="1"/>
          </p:cNvSpPr>
          <p:nvPr>
            <p:ph idx="1"/>
          </p:nvPr>
        </p:nvSpPr>
        <p:spPr>
          <a:xfrm>
            <a:off x="457200" y="1600200"/>
            <a:ext cx="8229600" cy="5069160"/>
          </a:xfrm>
        </p:spPr>
        <p:txBody>
          <a:bodyPr>
            <a:normAutofit fontScale="85000" lnSpcReduction="20000"/>
          </a:bodyPr>
          <a:lstStyle/>
          <a:p>
            <a:pPr marL="0" indent="0">
              <a:buNone/>
            </a:pPr>
            <a:r>
              <a:rPr lang="es-CO" sz="2800" dirty="0" smtClean="0"/>
              <a:t>Primer día:     Lunes.</a:t>
            </a:r>
          </a:p>
          <a:p>
            <a:pPr marL="0" indent="0">
              <a:buNone/>
            </a:pPr>
            <a:r>
              <a:rPr lang="es-CO" sz="2800" dirty="0" smtClean="0"/>
              <a:t>Segundo día: Martes.</a:t>
            </a:r>
          </a:p>
          <a:p>
            <a:pPr marL="0" indent="0">
              <a:buNone/>
            </a:pPr>
            <a:r>
              <a:rPr lang="es-CO" sz="2800" dirty="0" smtClean="0"/>
              <a:t>Tercer día:      Miércoles.</a:t>
            </a:r>
          </a:p>
          <a:p>
            <a:pPr marL="0" indent="0">
              <a:buNone/>
            </a:pPr>
            <a:r>
              <a:rPr lang="es-CO" sz="2800" dirty="0" smtClean="0"/>
              <a:t>Cuarto día:     Jueves.</a:t>
            </a:r>
          </a:p>
          <a:p>
            <a:pPr marL="0" indent="0">
              <a:buNone/>
            </a:pPr>
            <a:r>
              <a:rPr lang="es-CO" sz="2800" dirty="0" smtClean="0"/>
              <a:t>Quinto día:     Viernes.</a:t>
            </a:r>
          </a:p>
          <a:p>
            <a:pPr marL="0" indent="0">
              <a:buNone/>
            </a:pPr>
            <a:r>
              <a:rPr lang="es-CO" sz="2800" dirty="0" smtClean="0"/>
              <a:t>Sexto día:        Sábado.</a:t>
            </a:r>
          </a:p>
          <a:p>
            <a:pPr marL="0" indent="0">
              <a:buNone/>
            </a:pPr>
            <a:r>
              <a:rPr lang="es-CO" sz="2800" dirty="0" smtClean="0"/>
              <a:t>Séptimo día:   Domingo.</a:t>
            </a:r>
          </a:p>
          <a:p>
            <a:pPr marL="0" indent="0">
              <a:buNone/>
            </a:pPr>
            <a:endParaRPr lang="es-CO" dirty="0" smtClean="0"/>
          </a:p>
          <a:p>
            <a:pPr marL="0" indent="0">
              <a:buNone/>
            </a:pPr>
            <a:r>
              <a:rPr lang="es-CO" sz="3800" b="1" dirty="0" smtClean="0"/>
              <a:t>Según lo dice la Biblia, ¿Quién realizaría este cambio en los días de la semana establecida por Dios?</a:t>
            </a:r>
          </a:p>
          <a:p>
            <a:r>
              <a:rPr lang="es-CO" u="sng" dirty="0" smtClean="0">
                <a:solidFill>
                  <a:srgbClr val="FF0000"/>
                </a:solidFill>
              </a:rPr>
              <a:t>Dan. 7:25</a:t>
            </a:r>
            <a:r>
              <a:rPr lang="es-CO" dirty="0" smtClean="0"/>
              <a:t>. El cuerno pequeño…</a:t>
            </a:r>
            <a:r>
              <a:rPr lang="es-CO" u="sng" dirty="0" smtClean="0">
                <a:solidFill>
                  <a:srgbClr val="FF0000"/>
                </a:solidFill>
              </a:rPr>
              <a:t>(verso 8)</a:t>
            </a:r>
            <a:r>
              <a:rPr lang="es-CO" dirty="0" smtClean="0">
                <a:solidFill>
                  <a:srgbClr val="FF0000"/>
                </a:solidFill>
              </a:rPr>
              <a:t>, </a:t>
            </a:r>
            <a:r>
              <a:rPr lang="es-CO" dirty="0" smtClean="0"/>
              <a:t>pensará </a:t>
            </a:r>
            <a:r>
              <a:rPr lang="es-CO" dirty="0"/>
              <a:t>en cambiar los tiempos y la </a:t>
            </a:r>
            <a:r>
              <a:rPr lang="es-CO" dirty="0" smtClean="0"/>
              <a:t>ley,…</a:t>
            </a:r>
          </a:p>
          <a:p>
            <a:pPr marL="0" indent="0">
              <a:buNone/>
            </a:pP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1772816"/>
            <a:ext cx="3888432" cy="2664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5405401"/>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heel(1)">
                                      <p:cBhvr>
                                        <p:cTn id="13" dur="2000"/>
                                        <p:tgtEl>
                                          <p:spTgt spid="3">
                                            <p:txEl>
                                              <p:pRg st="2" end="2"/>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heel(1)">
                                      <p:cBhvr>
                                        <p:cTn id="16" dur="2000"/>
                                        <p:tgtEl>
                                          <p:spTgt spid="3">
                                            <p:txEl>
                                              <p:pRg st="3" end="3"/>
                                            </p:txEl>
                                          </p:spTgt>
                                        </p:tgtEl>
                                      </p:cBhvr>
                                    </p:animEffect>
                                  </p:childTnLst>
                                </p:cTn>
                              </p:par>
                              <p:par>
                                <p:cTn id="17" presetID="21" presetClass="entr" presetSubtype="1"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heel(1)">
                                      <p:cBhvr>
                                        <p:cTn id="19" dur="2000"/>
                                        <p:tgtEl>
                                          <p:spTgt spid="3">
                                            <p:txEl>
                                              <p:pRg st="4" end="4"/>
                                            </p:txEl>
                                          </p:spTgt>
                                        </p:tgtEl>
                                      </p:cBhvr>
                                    </p:animEffect>
                                  </p:childTnLst>
                                </p:cTn>
                              </p:par>
                              <p:par>
                                <p:cTn id="20" presetID="21" presetClass="entr" presetSubtype="1"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heel(1)">
                                      <p:cBhvr>
                                        <p:cTn id="22" dur="2000"/>
                                        <p:tgtEl>
                                          <p:spTgt spid="3">
                                            <p:txEl>
                                              <p:pRg st="5" end="5"/>
                                            </p:txEl>
                                          </p:spTgt>
                                        </p:tgtEl>
                                      </p:cBhvr>
                                    </p:animEffect>
                                  </p:childTnLst>
                                </p:cTn>
                              </p:par>
                              <p:par>
                                <p:cTn id="23" presetID="21" presetClass="entr" presetSubtype="1"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wheel(1)">
                                      <p:cBhvr>
                                        <p:cTn id="25" dur="2000"/>
                                        <p:tgtEl>
                                          <p:spTgt spid="3">
                                            <p:txEl>
                                              <p:pRg st="6" end="6"/>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3">
                                            <p:txEl>
                                              <p:pRg st="8" end="8"/>
                                            </p:txEl>
                                          </p:spTgt>
                                        </p:tgtEl>
                                        <p:attrNameLst>
                                          <p:attrName>style.visibility</p:attrName>
                                        </p:attrNameLst>
                                      </p:cBhvr>
                                      <p:to>
                                        <p:strVal val="visible"/>
                                      </p:to>
                                    </p:set>
                                    <p:animEffect transition="in" filter="barn(inVertical)">
                                      <p:cBhvr>
                                        <p:cTn id="30" dur="500"/>
                                        <p:tgtEl>
                                          <p:spTgt spid="3">
                                            <p:txEl>
                                              <p:pRg st="8" end="8"/>
                                            </p:txEl>
                                          </p:spTgt>
                                        </p:tgtEl>
                                      </p:cBhvr>
                                    </p:animEffect>
                                  </p:childTnLst>
                                </p:cTn>
                              </p:par>
                              <p:par>
                                <p:cTn id="31" presetID="16" presetClass="entr" presetSubtype="21" fill="hold" nodeType="with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animEffect transition="in" filter="barn(inVertical)">
                                      <p:cBhvr>
                                        <p:cTn id="33"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77500" lnSpcReduction="20000"/>
          </a:bodyPr>
          <a:lstStyle/>
          <a:p>
            <a:pPr marL="0" indent="0">
              <a:buNone/>
            </a:pPr>
            <a:r>
              <a:rPr lang="es-CO" sz="3600" b="1" dirty="0" smtClean="0"/>
              <a:t>¿En quien se cumple la profecía de ser el «cuerno pequeño», que la </a:t>
            </a:r>
            <a:r>
              <a:rPr lang="es-CO" sz="3600" b="1" dirty="0" smtClean="0"/>
              <a:t>Biblia </a:t>
            </a:r>
            <a:r>
              <a:rPr lang="es-CO" sz="3600" b="1" dirty="0" smtClean="0"/>
              <a:t>dice que «cambiaría los tiempos y la ley?».</a:t>
            </a:r>
          </a:p>
          <a:p>
            <a:pPr marL="0" indent="0">
              <a:buNone/>
            </a:pPr>
            <a:r>
              <a:rPr lang="es-CO" sz="3600" dirty="0" smtClean="0"/>
              <a:t>¡En la Biblia no encontramos registro de quién cumplió esta profecía, para saberlo tenemos que recurrir a la historia y la tradición!</a:t>
            </a:r>
          </a:p>
          <a:p>
            <a:r>
              <a:rPr lang="es-CO" dirty="0" smtClean="0"/>
              <a:t>Cuando el Emperador Constantino, se convirtió al cristianismo dictó el </a:t>
            </a:r>
            <a:r>
              <a:rPr lang="es-CO" dirty="0"/>
              <a:t>siguiente </a:t>
            </a:r>
            <a:r>
              <a:rPr lang="es-CO" dirty="0" smtClean="0"/>
              <a:t>decreto el 7 de Marzo del año 321 d C, relativa al día de descanso, era como sigue: “</a:t>
            </a:r>
            <a:r>
              <a:rPr lang="es-CO" dirty="0" smtClean="0">
                <a:latin typeface="Agency FB" pitchFamily="34" charset="0"/>
              </a:rPr>
              <a:t>Descansen </a:t>
            </a:r>
            <a:r>
              <a:rPr lang="es-CO" dirty="0">
                <a:latin typeface="Agency FB" pitchFamily="34" charset="0"/>
              </a:rPr>
              <a:t>todos los jueces, la plebe de las ciudades, y los oficios de todas las artes el venerable día del </a:t>
            </a:r>
            <a:r>
              <a:rPr lang="es-CO" dirty="0" smtClean="0">
                <a:latin typeface="Agency FB" pitchFamily="34" charset="0"/>
              </a:rPr>
              <a:t>sol, (el domingo). </a:t>
            </a:r>
            <a:r>
              <a:rPr lang="es-CO" dirty="0">
                <a:latin typeface="Agency FB" pitchFamily="34" charset="0"/>
              </a:rPr>
              <a:t>Pero trabajen libre y lícitamente en las faenas agrícolas los establecidos en los campos, pues acontece con frecuencia, que en ningún otro día se echa el grano a los surcos y se plantan vides en los hoyos más convenientemente, a fin de que con ocasión del momento no se pierda el beneficio concedido por la celestial providencia</a:t>
            </a:r>
            <a:r>
              <a:rPr lang="es-CO" dirty="0"/>
              <a:t>”. </a:t>
            </a:r>
            <a:r>
              <a:rPr lang="en-US" u="sng" dirty="0" smtClean="0">
                <a:solidFill>
                  <a:srgbClr val="FF0000"/>
                </a:solidFill>
              </a:rPr>
              <a:t>Rev</a:t>
            </a:r>
            <a:r>
              <a:rPr lang="en-US" u="sng" dirty="0">
                <a:solidFill>
                  <a:srgbClr val="FF0000"/>
                </a:solidFill>
              </a:rPr>
              <a:t>. Charles </a:t>
            </a:r>
            <a:r>
              <a:rPr lang="en-US" u="sng" dirty="0" err="1">
                <a:solidFill>
                  <a:srgbClr val="FF0000"/>
                </a:solidFill>
              </a:rPr>
              <a:t>Hefele</a:t>
            </a:r>
            <a:r>
              <a:rPr lang="en-US" u="sng" dirty="0">
                <a:solidFill>
                  <a:srgbClr val="FF0000"/>
                </a:solidFill>
              </a:rPr>
              <a:t>, History of the Councils of the Church, </a:t>
            </a:r>
            <a:r>
              <a:rPr lang="en-US" u="sng" dirty="0" err="1">
                <a:solidFill>
                  <a:srgbClr val="FF0000"/>
                </a:solidFill>
              </a:rPr>
              <a:t>tomo</a:t>
            </a:r>
            <a:r>
              <a:rPr lang="en-US" u="sng" dirty="0">
                <a:solidFill>
                  <a:srgbClr val="FF0000"/>
                </a:solidFill>
              </a:rPr>
              <a:t> II, p. 316:</a:t>
            </a:r>
            <a:endParaRPr lang="es-CO" u="sng" dirty="0">
              <a:solidFill>
                <a:srgbClr val="FF0000"/>
              </a:solidFill>
            </a:endParaRPr>
          </a:p>
        </p:txBody>
      </p:sp>
    </p:spTree>
    <p:extLst>
      <p:ext uri="{BB962C8B-B14F-4D97-AF65-F5344CB8AC3E}">
        <p14:creationId xmlns:p14="http://schemas.microsoft.com/office/powerpoint/2010/main" val="31454221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85000" lnSpcReduction="20000"/>
          </a:bodyPr>
          <a:lstStyle/>
          <a:p>
            <a:pPr marL="0" indent="0">
              <a:buNone/>
            </a:pPr>
            <a:r>
              <a:rPr lang="es-CO" sz="3500" b="1" u="sng" dirty="0"/>
              <a:t>Concilio de Laodicea 364 D. C.</a:t>
            </a:r>
            <a:r>
              <a:rPr lang="es-CO" sz="3500" b="1" dirty="0"/>
              <a:t>: </a:t>
            </a:r>
            <a:endParaRPr lang="es-CO" sz="3500" b="1" dirty="0" smtClean="0"/>
          </a:p>
          <a:p>
            <a:r>
              <a:rPr lang="es-CO" sz="2800" dirty="0" smtClean="0"/>
              <a:t>“</a:t>
            </a:r>
            <a:r>
              <a:rPr lang="es-CO" sz="2800" dirty="0">
                <a:latin typeface="Agency FB" pitchFamily="34" charset="0"/>
              </a:rPr>
              <a:t>Los cristianos no deben judaizar y estar ociosos el día del sábado (el día de reposo original), sino que deben trabajar en ese día. Deben honrar en una forma especial el día del Señor. Como cristianos, hasta donde esté a su alcance, no deben trabajar en ese día. Con todo, si se les encuentra judaizando, se les separará de Cristo</a:t>
            </a:r>
            <a:r>
              <a:rPr lang="es-CO" sz="2800" dirty="0"/>
              <a:t>”. </a:t>
            </a:r>
            <a:r>
              <a:rPr lang="es-CO" sz="2800" u="sng" dirty="0">
                <a:solidFill>
                  <a:srgbClr val="FF0000"/>
                </a:solidFill>
              </a:rPr>
              <a:t>Rev. Charles </a:t>
            </a:r>
            <a:r>
              <a:rPr lang="es-CO" sz="2800" u="sng" dirty="0" err="1">
                <a:solidFill>
                  <a:srgbClr val="FF0000"/>
                </a:solidFill>
              </a:rPr>
              <a:t>Hefele</a:t>
            </a:r>
            <a:r>
              <a:rPr lang="es-CO" sz="2800" u="sng" dirty="0">
                <a:solidFill>
                  <a:srgbClr val="FF0000"/>
                </a:solidFill>
              </a:rPr>
              <a:t>, </a:t>
            </a:r>
            <a:r>
              <a:rPr lang="es-CO" sz="2800" u="sng" dirty="0" err="1">
                <a:solidFill>
                  <a:srgbClr val="FF0000"/>
                </a:solidFill>
              </a:rPr>
              <a:t>History</a:t>
            </a:r>
            <a:r>
              <a:rPr lang="es-CO" sz="2800" u="sng" dirty="0">
                <a:solidFill>
                  <a:srgbClr val="FF0000"/>
                </a:solidFill>
              </a:rPr>
              <a:t> of </a:t>
            </a:r>
            <a:r>
              <a:rPr lang="es-CO" sz="2800" u="sng" dirty="0" err="1">
                <a:solidFill>
                  <a:srgbClr val="FF0000"/>
                </a:solidFill>
              </a:rPr>
              <a:t>the</a:t>
            </a:r>
            <a:r>
              <a:rPr lang="es-CO" sz="2800" u="sng" dirty="0">
                <a:solidFill>
                  <a:srgbClr val="FF0000"/>
                </a:solidFill>
              </a:rPr>
              <a:t> </a:t>
            </a:r>
            <a:r>
              <a:rPr lang="es-CO" sz="2800" u="sng" dirty="0" err="1">
                <a:solidFill>
                  <a:srgbClr val="FF0000"/>
                </a:solidFill>
              </a:rPr>
              <a:t>Councils</a:t>
            </a:r>
            <a:r>
              <a:rPr lang="es-CO" sz="2800" u="sng" dirty="0">
                <a:solidFill>
                  <a:srgbClr val="FF0000"/>
                </a:solidFill>
              </a:rPr>
              <a:t> of </a:t>
            </a:r>
            <a:r>
              <a:rPr lang="es-CO" sz="2800" u="sng" dirty="0" err="1">
                <a:solidFill>
                  <a:srgbClr val="FF0000"/>
                </a:solidFill>
              </a:rPr>
              <a:t>the</a:t>
            </a:r>
            <a:r>
              <a:rPr lang="es-CO" sz="2800" u="sng" dirty="0">
                <a:solidFill>
                  <a:srgbClr val="FF0000"/>
                </a:solidFill>
              </a:rPr>
              <a:t> </a:t>
            </a:r>
            <a:r>
              <a:rPr lang="es-CO" sz="2800" u="sng" dirty="0" err="1">
                <a:solidFill>
                  <a:srgbClr val="FF0000"/>
                </a:solidFill>
              </a:rPr>
              <a:t>Church</a:t>
            </a:r>
            <a:r>
              <a:rPr lang="es-CO" sz="2800" u="sng" dirty="0">
                <a:solidFill>
                  <a:srgbClr val="FF0000"/>
                </a:solidFill>
              </a:rPr>
              <a:t>, tomo II, p. 316</a:t>
            </a:r>
            <a:r>
              <a:rPr lang="es-CO" sz="2800" u="sng" dirty="0" smtClean="0">
                <a:solidFill>
                  <a:srgbClr val="FF0000"/>
                </a:solidFill>
              </a:rPr>
              <a:t>.</a:t>
            </a:r>
          </a:p>
          <a:p>
            <a:endParaRPr lang="es-CO" sz="2800" u="sng" dirty="0" smtClean="0">
              <a:solidFill>
                <a:srgbClr val="FF0000"/>
              </a:solidFill>
            </a:endParaRPr>
          </a:p>
          <a:p>
            <a:pPr marL="0" indent="0">
              <a:buNone/>
            </a:pPr>
            <a:r>
              <a:rPr lang="es-CO" sz="3500" b="1" u="sng" dirty="0" smtClean="0"/>
              <a:t>Cita </a:t>
            </a:r>
            <a:r>
              <a:rPr lang="es-CO" sz="3500" b="1" u="sng" dirty="0"/>
              <a:t>del Arzobispo Eusebio (S. IV </a:t>
            </a:r>
            <a:r>
              <a:rPr lang="es-CO" sz="3500" b="1" u="sng" dirty="0" err="1"/>
              <a:t>d.C</a:t>
            </a:r>
            <a:r>
              <a:rPr lang="es-CO" sz="3500" b="1" u="sng" dirty="0"/>
              <a:t>):</a:t>
            </a:r>
          </a:p>
          <a:p>
            <a:r>
              <a:rPr lang="es-CO" sz="2800" dirty="0" smtClean="0">
                <a:latin typeface="Agency FB" pitchFamily="34" charset="0"/>
              </a:rPr>
              <a:t>El </a:t>
            </a:r>
            <a:r>
              <a:rPr lang="es-CO" sz="2800" dirty="0">
                <a:latin typeface="Agency FB" pitchFamily="34" charset="0"/>
              </a:rPr>
              <a:t>Arzobispo católico Eusebio, escribiendo en el año 330 D.C. declaró: “Todas las cosas que eran permisibles para hacerse en el día del sábado las </a:t>
            </a:r>
            <a:r>
              <a:rPr lang="es-CO" sz="2800" u="sng" dirty="0">
                <a:latin typeface="Agency FB" pitchFamily="34" charset="0"/>
              </a:rPr>
              <a:t>hemos transferido</a:t>
            </a:r>
            <a:r>
              <a:rPr lang="es-CO" sz="2800" dirty="0">
                <a:latin typeface="Agency FB" pitchFamily="34" charset="0"/>
              </a:rPr>
              <a:t> para el Día del Señor</a:t>
            </a:r>
            <a:r>
              <a:rPr lang="es-CO" sz="2800" u="sng" dirty="0">
                <a:latin typeface="Agency FB" pitchFamily="34" charset="0"/>
              </a:rPr>
              <a:t>”</a:t>
            </a:r>
            <a:r>
              <a:rPr lang="es-CO" sz="2800" u="sng" dirty="0">
                <a:solidFill>
                  <a:srgbClr val="FF0000"/>
                </a:solidFill>
              </a:rPr>
              <a:t>. Comentario a Salmos 91, publicado en </a:t>
            </a:r>
            <a:r>
              <a:rPr lang="es-CO" sz="2800" u="sng" dirty="0" err="1">
                <a:solidFill>
                  <a:srgbClr val="FF0000"/>
                </a:solidFill>
              </a:rPr>
              <a:t>Migne</a:t>
            </a:r>
            <a:r>
              <a:rPr lang="es-CO" sz="2800" u="sng" dirty="0">
                <a:solidFill>
                  <a:srgbClr val="FF0000"/>
                </a:solidFill>
              </a:rPr>
              <a:t>, Patrología </a:t>
            </a:r>
            <a:r>
              <a:rPr lang="es-CO" sz="2800" u="sng" dirty="0" err="1">
                <a:solidFill>
                  <a:srgbClr val="FF0000"/>
                </a:solidFill>
              </a:rPr>
              <a:t>Graeca</a:t>
            </a:r>
            <a:r>
              <a:rPr lang="es-CO" sz="2800" u="sng" dirty="0">
                <a:solidFill>
                  <a:srgbClr val="FF0000"/>
                </a:solidFill>
              </a:rPr>
              <a:t>, tomo 23, Col. </a:t>
            </a:r>
            <a:r>
              <a:rPr lang="es-CO" sz="2800" u="sng" dirty="0" smtClean="0">
                <a:solidFill>
                  <a:srgbClr val="FF0000"/>
                </a:solidFill>
              </a:rPr>
              <a:t>1171</a:t>
            </a:r>
            <a:r>
              <a:rPr lang="en-US" sz="2800" u="sng" dirty="0">
                <a:solidFill>
                  <a:srgbClr val="FF0000"/>
                </a:solidFill>
              </a:rPr>
              <a:t>Peter </a:t>
            </a:r>
            <a:r>
              <a:rPr lang="en-US" sz="2800" u="sng" dirty="0" err="1">
                <a:solidFill>
                  <a:srgbClr val="FF0000"/>
                </a:solidFill>
              </a:rPr>
              <a:t>Geiermann</a:t>
            </a:r>
            <a:r>
              <a:rPr lang="en-US" sz="2800" u="sng" dirty="0">
                <a:solidFill>
                  <a:srgbClr val="FF0000"/>
                </a:solidFill>
              </a:rPr>
              <a:t>, The Convert’s Catechism of Catholic Doctrine (1957 </a:t>
            </a:r>
            <a:r>
              <a:rPr lang="en-US" sz="2800" u="sng" dirty="0" err="1">
                <a:solidFill>
                  <a:srgbClr val="FF0000"/>
                </a:solidFill>
              </a:rPr>
              <a:t>ed</a:t>
            </a:r>
            <a:r>
              <a:rPr lang="en-US" sz="2800" u="sng" dirty="0">
                <a:solidFill>
                  <a:srgbClr val="FF0000"/>
                </a:solidFill>
              </a:rPr>
              <a:t>) p. 50:</a:t>
            </a:r>
          </a:p>
          <a:p>
            <a:endParaRPr lang="en-US" sz="2800" u="sng" dirty="0">
              <a:solidFill>
                <a:srgbClr val="FF0000"/>
              </a:solidFill>
            </a:endParaRPr>
          </a:p>
          <a:p>
            <a:pPr marL="0" indent="0">
              <a:buNone/>
            </a:pPr>
            <a:r>
              <a:rPr lang="es-CO" sz="2800" dirty="0" smtClean="0"/>
              <a:t>Note que </a:t>
            </a:r>
            <a:r>
              <a:rPr lang="es-CO" sz="2800" u="sng" dirty="0" smtClean="0">
                <a:solidFill>
                  <a:srgbClr val="FF0000"/>
                </a:solidFill>
              </a:rPr>
              <a:t>Marcos 2:28</a:t>
            </a:r>
            <a:r>
              <a:rPr lang="es-CO" sz="2800" dirty="0" smtClean="0"/>
              <a:t>, Jesús dijo que Él era el Señor del sábado, por tanto el día del </a:t>
            </a:r>
            <a:r>
              <a:rPr lang="es-CO" sz="2800" b="1" u="sng" dirty="0" smtClean="0"/>
              <a:t>Señor es el Sábado</a:t>
            </a:r>
            <a:r>
              <a:rPr lang="es-CO" sz="2800" dirty="0" smtClean="0"/>
              <a:t>, NO EL DOMINGO.</a:t>
            </a:r>
            <a:endParaRPr lang="es-CO" sz="2800" dirty="0"/>
          </a:p>
        </p:txBody>
      </p:sp>
    </p:spTree>
    <p:extLst>
      <p:ext uri="{BB962C8B-B14F-4D97-AF65-F5344CB8AC3E}">
        <p14:creationId xmlns:p14="http://schemas.microsoft.com/office/powerpoint/2010/main" val="180022025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2000"/>
                                        <p:tgtEl>
                                          <p:spTgt spid="3">
                                            <p:txEl>
                                              <p:pRg st="3" end="3"/>
                                            </p:txEl>
                                          </p:spTgt>
                                        </p:tgtEl>
                                      </p:cBhvr>
                                    </p:animEffect>
                                    <p:anim calcmode="lin" valueType="num">
                                      <p:cBhvr>
                                        <p:cTn id="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3" end="3"/>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2000"/>
                                        <p:tgtEl>
                                          <p:spTgt spid="3">
                                            <p:txEl>
                                              <p:pRg st="4" end="4"/>
                                            </p:txEl>
                                          </p:spTgt>
                                        </p:tgtEl>
                                      </p:cBhvr>
                                    </p:animEffect>
                                    <p:anim calcmode="lin" valueType="num">
                                      <p:cBhvr>
                                        <p:cTn id="1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4" end="4"/>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2000"/>
                                        <p:tgtEl>
                                          <p:spTgt spid="3">
                                            <p:txEl>
                                              <p:pRg st="6" end="6"/>
                                            </p:txEl>
                                          </p:spTgt>
                                        </p:tgtEl>
                                      </p:cBhvr>
                                    </p:animEffect>
                                    <p:anim calcmode="lin" valueType="num">
                                      <p:cBhvr>
                                        <p:cTn id="18"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77500" lnSpcReduction="20000"/>
          </a:bodyPr>
          <a:lstStyle/>
          <a:p>
            <a:pPr marL="0" indent="0">
              <a:buNone/>
            </a:pPr>
            <a:r>
              <a:rPr lang="es-CO" sz="3600" b="1" u="sng" dirty="0"/>
              <a:t>Pregunta</a:t>
            </a:r>
            <a:r>
              <a:rPr lang="es-CO" sz="3600" b="1" dirty="0"/>
              <a:t> ¿Cuál día es el día de reposo?</a:t>
            </a:r>
          </a:p>
          <a:p>
            <a:r>
              <a:rPr lang="es-CO" dirty="0"/>
              <a:t>Respuesta: El sábado es el día de reposo?</a:t>
            </a:r>
          </a:p>
          <a:p>
            <a:pPr marL="0" indent="0">
              <a:buNone/>
            </a:pPr>
            <a:r>
              <a:rPr lang="es-CO" sz="3600" b="1" u="sng" dirty="0"/>
              <a:t>Pregunta</a:t>
            </a:r>
            <a:r>
              <a:rPr lang="es-CO" sz="3600" b="1" dirty="0"/>
              <a:t> ¿Por qué observamos el domingo en lugar del sábado?</a:t>
            </a:r>
          </a:p>
          <a:p>
            <a:r>
              <a:rPr lang="es-CO" dirty="0"/>
              <a:t>Respuesta “Observamos el domingo en lugar del sábado porque la Iglesia Católica transfirió la solemnidad del sábado al domingo”. </a:t>
            </a:r>
          </a:p>
          <a:p>
            <a:pPr marL="0" indent="0">
              <a:buNone/>
            </a:pPr>
            <a:r>
              <a:rPr lang="es-CO" u="sng" dirty="0" smtClean="0">
                <a:solidFill>
                  <a:srgbClr val="FF0000"/>
                </a:solidFill>
              </a:rPr>
              <a:t>Editorial</a:t>
            </a:r>
            <a:r>
              <a:rPr lang="es-CO" u="sng" dirty="0">
                <a:solidFill>
                  <a:srgbClr val="FF0000"/>
                </a:solidFill>
              </a:rPr>
              <a:t>, </a:t>
            </a:r>
            <a:r>
              <a:rPr lang="es-CO" u="sng" dirty="0" err="1">
                <a:solidFill>
                  <a:srgbClr val="FF0000"/>
                </a:solidFill>
              </a:rPr>
              <a:t>The</a:t>
            </a:r>
            <a:r>
              <a:rPr lang="es-CO" u="sng" dirty="0">
                <a:solidFill>
                  <a:srgbClr val="FF0000"/>
                </a:solidFill>
              </a:rPr>
              <a:t> </a:t>
            </a:r>
            <a:r>
              <a:rPr lang="es-CO" u="sng" dirty="0" err="1">
                <a:solidFill>
                  <a:srgbClr val="FF0000"/>
                </a:solidFill>
              </a:rPr>
              <a:t>Catholic</a:t>
            </a:r>
            <a:r>
              <a:rPr lang="es-CO" u="sng" dirty="0">
                <a:solidFill>
                  <a:srgbClr val="FF0000"/>
                </a:solidFill>
              </a:rPr>
              <a:t> </a:t>
            </a:r>
            <a:r>
              <a:rPr lang="es-CO" u="sng" dirty="0" err="1">
                <a:solidFill>
                  <a:srgbClr val="FF0000"/>
                </a:solidFill>
              </a:rPr>
              <a:t>Mirror</a:t>
            </a:r>
            <a:r>
              <a:rPr lang="es-CO" u="sng" dirty="0">
                <a:solidFill>
                  <a:srgbClr val="FF0000"/>
                </a:solidFill>
              </a:rPr>
              <a:t> (Baltimore), 23 de septiembre de 1893</a:t>
            </a:r>
            <a:r>
              <a:rPr lang="es-CO" u="sng" dirty="0" smtClean="0">
                <a:solidFill>
                  <a:srgbClr val="FF0000"/>
                </a:solidFill>
              </a:rPr>
              <a:t>:</a:t>
            </a:r>
          </a:p>
          <a:p>
            <a:pPr marL="0" indent="0">
              <a:buNone/>
            </a:pPr>
            <a:endParaRPr lang="es-CO" dirty="0" smtClean="0"/>
          </a:p>
          <a:p>
            <a:r>
              <a:rPr lang="es-CO" dirty="0" smtClean="0"/>
              <a:t>“</a:t>
            </a:r>
            <a:r>
              <a:rPr lang="es-CO" dirty="0"/>
              <a:t>La iglesia católica por más de mil años antes que existieran los protestantes, por virtud de su comisión divina, cambió el día del sábado por el domingo... el reposo cristiano es hasta este día reconocido como hijo de la iglesia católica y como esposo del Espíritu Santo, sin una palabra de protesta del mundo protestante”. </a:t>
            </a:r>
            <a:r>
              <a:rPr lang="es-CO" u="sng" dirty="0">
                <a:solidFill>
                  <a:srgbClr val="FF0000"/>
                </a:solidFill>
              </a:rPr>
              <a:t>Editorial, </a:t>
            </a:r>
            <a:r>
              <a:rPr lang="es-CO" u="sng" dirty="0" err="1">
                <a:solidFill>
                  <a:srgbClr val="FF0000"/>
                </a:solidFill>
              </a:rPr>
              <a:t>The</a:t>
            </a:r>
            <a:r>
              <a:rPr lang="es-CO" u="sng" dirty="0">
                <a:solidFill>
                  <a:srgbClr val="FF0000"/>
                </a:solidFill>
              </a:rPr>
              <a:t> </a:t>
            </a:r>
            <a:r>
              <a:rPr lang="es-CO" u="sng" dirty="0" err="1">
                <a:solidFill>
                  <a:srgbClr val="FF0000"/>
                </a:solidFill>
              </a:rPr>
              <a:t>Catholic</a:t>
            </a:r>
            <a:r>
              <a:rPr lang="es-CO" u="sng" dirty="0">
                <a:solidFill>
                  <a:srgbClr val="FF0000"/>
                </a:solidFill>
              </a:rPr>
              <a:t> </a:t>
            </a:r>
            <a:r>
              <a:rPr lang="es-CO" u="sng" dirty="0" err="1">
                <a:solidFill>
                  <a:srgbClr val="FF0000"/>
                </a:solidFill>
              </a:rPr>
              <a:t>Mirror</a:t>
            </a:r>
            <a:r>
              <a:rPr lang="es-CO" u="sng" dirty="0">
                <a:solidFill>
                  <a:srgbClr val="FF0000"/>
                </a:solidFill>
              </a:rPr>
              <a:t> (Baltimore), 23 de septiembre de 1893.</a:t>
            </a:r>
          </a:p>
        </p:txBody>
      </p:sp>
    </p:spTree>
    <p:extLst>
      <p:ext uri="{BB962C8B-B14F-4D97-AF65-F5344CB8AC3E}">
        <p14:creationId xmlns:p14="http://schemas.microsoft.com/office/powerpoint/2010/main" val="92455899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barn(inVertical)">
                                      <p:cBhvr>
                                        <p:cTn id="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32656"/>
            <a:ext cx="8229600" cy="6336704"/>
          </a:xfrm>
        </p:spPr>
        <p:txBody>
          <a:bodyPr>
            <a:normAutofit fontScale="92500"/>
          </a:bodyPr>
          <a:lstStyle/>
          <a:p>
            <a:r>
              <a:rPr lang="es-CO" sz="2800" dirty="0" smtClean="0"/>
              <a:t>“</a:t>
            </a:r>
            <a:r>
              <a:rPr lang="es-CO" sz="2800" dirty="0"/>
              <a:t>La iglesia cambió la observancia del sábado al domingo haciendo uso de la autoridad divina e infalible que le fuera concedida por su fundador, Jesucristo. El protestante, al indicar que la Biblia es su única guía de fe, no tiene ninguna autorización para la observancia del domingo. En este asunto los Adventistas del Séptimo Día son los únicos protestantes consistentes”. </a:t>
            </a:r>
            <a:r>
              <a:rPr lang="es-CO" sz="2800" u="sng" dirty="0" smtClean="0">
                <a:solidFill>
                  <a:srgbClr val="FF0000"/>
                </a:solidFill>
              </a:rPr>
              <a:t>Cardinal </a:t>
            </a:r>
            <a:r>
              <a:rPr lang="es-CO" sz="2800" u="sng" dirty="0" err="1">
                <a:solidFill>
                  <a:srgbClr val="FF0000"/>
                </a:solidFill>
              </a:rPr>
              <a:t>Gibbons</a:t>
            </a:r>
            <a:r>
              <a:rPr lang="es-CO" sz="2800" u="sng" dirty="0">
                <a:solidFill>
                  <a:srgbClr val="FF0000"/>
                </a:solidFill>
              </a:rPr>
              <a:t>, </a:t>
            </a:r>
            <a:r>
              <a:rPr lang="es-CO" sz="2800" u="sng" dirty="0" err="1">
                <a:solidFill>
                  <a:srgbClr val="FF0000"/>
                </a:solidFill>
              </a:rPr>
              <a:t>The</a:t>
            </a:r>
            <a:r>
              <a:rPr lang="es-CO" sz="2800" u="sng" dirty="0">
                <a:solidFill>
                  <a:srgbClr val="FF0000"/>
                </a:solidFill>
              </a:rPr>
              <a:t> </a:t>
            </a:r>
            <a:r>
              <a:rPr lang="es-CO" sz="2800" u="sng" dirty="0" err="1">
                <a:solidFill>
                  <a:srgbClr val="FF0000"/>
                </a:solidFill>
              </a:rPr>
              <a:t>Faith</a:t>
            </a:r>
            <a:r>
              <a:rPr lang="es-CO" sz="2800" u="sng" dirty="0">
                <a:solidFill>
                  <a:srgbClr val="FF0000"/>
                </a:solidFill>
              </a:rPr>
              <a:t> of </a:t>
            </a:r>
            <a:r>
              <a:rPr lang="es-CO" sz="2800" u="sng" dirty="0" err="1">
                <a:solidFill>
                  <a:srgbClr val="FF0000"/>
                </a:solidFill>
              </a:rPr>
              <a:t>Our</a:t>
            </a:r>
            <a:r>
              <a:rPr lang="es-CO" sz="2800" u="sng" dirty="0">
                <a:solidFill>
                  <a:srgbClr val="FF0000"/>
                </a:solidFill>
              </a:rPr>
              <a:t> </a:t>
            </a:r>
            <a:r>
              <a:rPr lang="es-CO" sz="2800" u="sng" dirty="0" err="1">
                <a:solidFill>
                  <a:srgbClr val="FF0000"/>
                </a:solidFill>
              </a:rPr>
              <a:t>Fathers</a:t>
            </a:r>
            <a:r>
              <a:rPr lang="es-CO" sz="2800" u="sng" dirty="0">
                <a:solidFill>
                  <a:srgbClr val="FF0000"/>
                </a:solidFill>
              </a:rPr>
              <a:t>, (92nd. ed., </a:t>
            </a:r>
            <a:r>
              <a:rPr lang="es-CO" sz="2800" u="sng" dirty="0" err="1">
                <a:solidFill>
                  <a:srgbClr val="FF0000"/>
                </a:solidFill>
              </a:rPr>
              <a:t>rev.</a:t>
            </a:r>
            <a:r>
              <a:rPr lang="es-CO" sz="2800" u="sng" dirty="0">
                <a:solidFill>
                  <a:srgbClr val="FF0000"/>
                </a:solidFill>
              </a:rPr>
              <a:t>), p. 89</a:t>
            </a:r>
            <a:r>
              <a:rPr lang="es-CO" sz="2800" u="sng" dirty="0" smtClean="0">
                <a:solidFill>
                  <a:srgbClr val="FF0000"/>
                </a:solidFill>
              </a:rPr>
              <a:t>.</a:t>
            </a:r>
          </a:p>
          <a:p>
            <a:pPr marL="0" indent="0">
              <a:buNone/>
            </a:pPr>
            <a:endParaRPr lang="es-CO" sz="2800" u="sng" dirty="0" smtClean="0">
              <a:solidFill>
                <a:srgbClr val="FF0000"/>
              </a:solidFill>
            </a:endParaRPr>
          </a:p>
          <a:p>
            <a:r>
              <a:rPr lang="es-CO" sz="2800" dirty="0" smtClean="0"/>
              <a:t>“</a:t>
            </a:r>
            <a:r>
              <a:rPr lang="es-CO" sz="2800" dirty="0"/>
              <a:t>Usted puede leer la Biblia desde el Génesis hasta el Apocalipsis y no encontrará un sólo renglón que autorice la santificación del domingo. Las Escrituras ponen en vigor la observancia religiosa del sábado</a:t>
            </a:r>
            <a:r>
              <a:rPr lang="es-CO" sz="2800" u="sng" dirty="0">
                <a:solidFill>
                  <a:srgbClr val="FF0000"/>
                </a:solidFill>
              </a:rPr>
              <a:t>”. </a:t>
            </a:r>
            <a:r>
              <a:rPr lang="es-CO" sz="2800" u="sng" dirty="0" smtClean="0">
                <a:solidFill>
                  <a:srgbClr val="FF0000"/>
                </a:solidFill>
              </a:rPr>
              <a:t>La </a:t>
            </a:r>
            <a:r>
              <a:rPr lang="es-CO" sz="2800" u="sng" dirty="0">
                <a:solidFill>
                  <a:srgbClr val="FF0000"/>
                </a:solidFill>
              </a:rPr>
              <a:t>Función de santificar la iglesia" Capítulo III epígrafe 1247 (</a:t>
            </a:r>
            <a:r>
              <a:rPr lang="es-CO" sz="2800" u="sng" dirty="0" err="1">
                <a:solidFill>
                  <a:srgbClr val="FF0000"/>
                </a:solidFill>
              </a:rPr>
              <a:t>Cann</a:t>
            </a:r>
            <a:r>
              <a:rPr lang="es-CO" sz="2800" u="sng" dirty="0">
                <a:solidFill>
                  <a:srgbClr val="FF0000"/>
                </a:solidFill>
              </a:rPr>
              <a:t>. 1244 – 1253)</a:t>
            </a:r>
          </a:p>
          <a:p>
            <a:pPr marL="0" indent="0">
              <a:buNone/>
            </a:pPr>
            <a:endParaRPr lang="es-CO" sz="2800" u="sng" dirty="0">
              <a:solidFill>
                <a:srgbClr val="FF0000"/>
              </a:solidFill>
            </a:endParaRPr>
          </a:p>
          <a:p>
            <a:endParaRPr lang="es-CO" dirty="0"/>
          </a:p>
        </p:txBody>
      </p:sp>
    </p:spTree>
    <p:extLst>
      <p:ext uri="{BB962C8B-B14F-4D97-AF65-F5344CB8AC3E}">
        <p14:creationId xmlns:p14="http://schemas.microsoft.com/office/powerpoint/2010/main" val="746840821"/>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9144000" cy="6858000"/>
          </a:xfrm>
        </p:spPr>
        <p:txBody>
          <a:bodyPr>
            <a:normAutofit fontScale="77500" lnSpcReduction="20000"/>
          </a:bodyPr>
          <a:lstStyle/>
          <a:p>
            <a:endParaRPr lang="es-CO" sz="2800" dirty="0" smtClean="0">
              <a:latin typeface="Agency FB" pitchFamily="34" charset="0"/>
            </a:endParaRPr>
          </a:p>
          <a:p>
            <a:r>
              <a:rPr lang="es-CO" sz="2800" dirty="0" smtClean="0">
                <a:latin typeface="Agency FB" pitchFamily="34" charset="0"/>
              </a:rPr>
              <a:t>"</a:t>
            </a:r>
            <a:r>
              <a:rPr lang="es-CO" sz="2800" dirty="0">
                <a:latin typeface="Agency FB" pitchFamily="34" charset="0"/>
              </a:rPr>
              <a:t>1247 El domingo y las demás fiestas de precepto los fieles tienen obligación de participar en la Misa; y se abstendrán además de aquellos trabajos y actividades que impidan dar culto a Dios, gozar de la alegría propia del día del Señor, o disfrutar del debido descanso de la mente y del </a:t>
            </a:r>
            <a:r>
              <a:rPr lang="es-CO" sz="2800" dirty="0" smtClean="0">
                <a:latin typeface="Agency FB" pitchFamily="34" charset="0"/>
              </a:rPr>
              <a:t>cuerpo</a:t>
            </a:r>
            <a:r>
              <a:rPr lang="es-CO" dirty="0" smtClean="0"/>
              <a:t>». </a:t>
            </a:r>
            <a:r>
              <a:rPr lang="es-CO" sz="2800" u="sng" dirty="0" smtClean="0">
                <a:solidFill>
                  <a:srgbClr val="FF0000"/>
                </a:solidFill>
              </a:rPr>
              <a:t>La </a:t>
            </a:r>
            <a:r>
              <a:rPr lang="es-CO" sz="2800" u="sng" dirty="0">
                <a:solidFill>
                  <a:srgbClr val="FF0000"/>
                </a:solidFill>
              </a:rPr>
              <a:t>Función de santificar la iglesia" Capítulo III epígrafe 1247 (</a:t>
            </a:r>
            <a:r>
              <a:rPr lang="es-CO" sz="2800" u="sng" dirty="0" err="1">
                <a:solidFill>
                  <a:srgbClr val="FF0000"/>
                </a:solidFill>
              </a:rPr>
              <a:t>Cann</a:t>
            </a:r>
            <a:r>
              <a:rPr lang="es-CO" sz="2800" u="sng" dirty="0">
                <a:solidFill>
                  <a:srgbClr val="FF0000"/>
                </a:solidFill>
              </a:rPr>
              <a:t>. 1244 – 1253</a:t>
            </a:r>
            <a:r>
              <a:rPr lang="es-CO" sz="2800" u="sng" dirty="0" smtClean="0">
                <a:solidFill>
                  <a:srgbClr val="FF0000"/>
                </a:solidFill>
              </a:rPr>
              <a:t>)</a:t>
            </a:r>
          </a:p>
          <a:p>
            <a:r>
              <a:rPr lang="es-CO" dirty="0" smtClean="0">
                <a:latin typeface="Agency FB" pitchFamily="34" charset="0"/>
              </a:rPr>
              <a:t>“</a:t>
            </a:r>
            <a:r>
              <a:rPr lang="es-CO" dirty="0">
                <a:latin typeface="Agency FB" pitchFamily="34" charset="0"/>
              </a:rPr>
              <a:t>Puede leer la Biblia de Génesis a Apocalipsis, y no encontrará una sola línea que autorice la santificación del domingo</a:t>
            </a:r>
            <a:r>
              <a:rPr lang="es-CO" dirty="0"/>
              <a:t>” </a:t>
            </a:r>
            <a:r>
              <a:rPr lang="es-CO" u="sng" dirty="0">
                <a:solidFill>
                  <a:srgbClr val="FF0000"/>
                </a:solidFill>
              </a:rPr>
              <a:t>(La Fe de Nuestros Padres, Por James Cardinal </a:t>
            </a:r>
            <a:r>
              <a:rPr lang="es-CO" u="sng" dirty="0" err="1">
                <a:solidFill>
                  <a:srgbClr val="FF0000"/>
                </a:solidFill>
              </a:rPr>
              <a:t>Gibbons</a:t>
            </a:r>
            <a:r>
              <a:rPr lang="es-CO" u="sng" dirty="0">
                <a:solidFill>
                  <a:srgbClr val="FF0000"/>
                </a:solidFill>
              </a:rPr>
              <a:t>, p.111).</a:t>
            </a:r>
          </a:p>
          <a:p>
            <a:endParaRPr lang="es-CO" u="sng" dirty="0">
              <a:solidFill>
                <a:srgbClr val="FF0000"/>
              </a:solidFill>
            </a:endParaRPr>
          </a:p>
          <a:p>
            <a:r>
              <a:rPr lang="es-CO" dirty="0"/>
              <a:t>“</a:t>
            </a:r>
            <a:r>
              <a:rPr lang="es-CO" dirty="0">
                <a:latin typeface="Agency FB" pitchFamily="34" charset="0"/>
              </a:rPr>
              <a:t>La Biblia… nos cuenta cómo Dios ordenó que se guardase el séptimo día como monumento de la creación. Nos cuenta cómo el mandamiento fue repetido en el Sinaí. Nos narra cómo el mismo Hijo de Dios guardó el Sábado. En ningún lugar dice que los cristianos deberían guardar un día diferente al de los judíos, su pueblo escogido</a:t>
            </a:r>
            <a:r>
              <a:rPr lang="es-CO" u="sng" dirty="0">
                <a:solidFill>
                  <a:srgbClr val="FF0000"/>
                </a:solidFill>
              </a:rPr>
              <a:t>” (</a:t>
            </a:r>
            <a:r>
              <a:rPr lang="es-CO" u="sng" dirty="0" err="1">
                <a:solidFill>
                  <a:srgbClr val="FF0000"/>
                </a:solidFill>
              </a:rPr>
              <a:t>The</a:t>
            </a:r>
            <a:r>
              <a:rPr lang="es-CO" u="sng" dirty="0">
                <a:solidFill>
                  <a:srgbClr val="FF0000"/>
                </a:solidFill>
              </a:rPr>
              <a:t> </a:t>
            </a:r>
            <a:r>
              <a:rPr lang="es-CO" u="sng" dirty="0" err="1">
                <a:solidFill>
                  <a:srgbClr val="FF0000"/>
                </a:solidFill>
              </a:rPr>
              <a:t>Catholic</a:t>
            </a:r>
            <a:r>
              <a:rPr lang="es-CO" u="sng" dirty="0">
                <a:solidFill>
                  <a:srgbClr val="FF0000"/>
                </a:solidFill>
              </a:rPr>
              <a:t> </a:t>
            </a:r>
            <a:r>
              <a:rPr lang="es-CO" u="sng" dirty="0" err="1">
                <a:solidFill>
                  <a:srgbClr val="FF0000"/>
                </a:solidFill>
              </a:rPr>
              <a:t>Bulletin</a:t>
            </a:r>
            <a:r>
              <a:rPr lang="es-CO" u="sng" dirty="0">
                <a:solidFill>
                  <a:srgbClr val="FF0000"/>
                </a:solidFill>
              </a:rPr>
              <a:t>, 7 de Febrero de 1954).</a:t>
            </a:r>
          </a:p>
          <a:p>
            <a:endParaRPr lang="es-CO" u="sng" dirty="0">
              <a:solidFill>
                <a:srgbClr val="FF0000"/>
              </a:solidFill>
            </a:endParaRPr>
          </a:p>
          <a:p>
            <a:r>
              <a:rPr lang="es-CO" dirty="0">
                <a:latin typeface="Agency FB" pitchFamily="34" charset="0"/>
              </a:rPr>
              <a:t>“No hay un sitio en el Nuevo Testamento donde se registre distinguidamente que Cristo cambió el día de adoración del Sábado al domingo. Aún así, todos los protestantes, </a:t>
            </a:r>
            <a:r>
              <a:rPr lang="es-CO" b="1" u="sng" dirty="0">
                <a:latin typeface="Agency FB" pitchFamily="34" charset="0"/>
              </a:rPr>
              <a:t>excepto los Adventistas del Séptimo Día</a:t>
            </a:r>
            <a:r>
              <a:rPr lang="es-CO" dirty="0">
                <a:latin typeface="Agency FB" pitchFamily="34" charset="0"/>
              </a:rPr>
              <a:t>, observan el domingo… Los protestantes siguen la tradición al observar el domingo</a:t>
            </a:r>
            <a:r>
              <a:rPr lang="es-CO" dirty="0"/>
              <a:t>” </a:t>
            </a:r>
            <a:r>
              <a:rPr lang="es-CO" u="sng" dirty="0">
                <a:solidFill>
                  <a:srgbClr val="FF0000"/>
                </a:solidFill>
              </a:rPr>
              <a:t>(</a:t>
            </a:r>
            <a:r>
              <a:rPr lang="es-CO" u="sng" dirty="0" err="1">
                <a:solidFill>
                  <a:srgbClr val="FF0000"/>
                </a:solidFill>
              </a:rPr>
              <a:t>Our</a:t>
            </a:r>
            <a:r>
              <a:rPr lang="es-CO" u="sng" dirty="0">
                <a:solidFill>
                  <a:srgbClr val="FF0000"/>
                </a:solidFill>
              </a:rPr>
              <a:t> </a:t>
            </a:r>
            <a:r>
              <a:rPr lang="es-CO" u="sng" dirty="0" err="1">
                <a:solidFill>
                  <a:srgbClr val="FF0000"/>
                </a:solidFill>
              </a:rPr>
              <a:t>Sunday</a:t>
            </a:r>
            <a:r>
              <a:rPr lang="es-CO" u="sng" dirty="0">
                <a:solidFill>
                  <a:srgbClr val="FF0000"/>
                </a:solidFill>
              </a:rPr>
              <a:t> Visitor,11 de Junio de 1950).</a:t>
            </a:r>
          </a:p>
          <a:p>
            <a:endParaRPr lang="es-CO" u="sng" dirty="0">
              <a:solidFill>
                <a:srgbClr val="FF0000"/>
              </a:solidFill>
            </a:endParaRPr>
          </a:p>
          <a:p>
            <a:endParaRPr lang="es-CO" u="sng" dirty="0">
              <a:solidFill>
                <a:srgbClr val="FF0000"/>
              </a:solidFill>
            </a:endParaRPr>
          </a:p>
          <a:p>
            <a:endParaRPr lang="es-CO" dirty="0"/>
          </a:p>
        </p:txBody>
      </p:sp>
    </p:spTree>
    <p:extLst>
      <p:ext uri="{BB962C8B-B14F-4D97-AF65-F5344CB8AC3E}">
        <p14:creationId xmlns:p14="http://schemas.microsoft.com/office/powerpoint/2010/main" val="576291013"/>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7" dur="500"/>
                                        <p:tgtEl>
                                          <p:spTgt spid="3">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6" end="6"/>
                                            </p:txEl>
                                          </p:spTgt>
                                        </p:tgtEl>
                                        <p:attrNameLst>
                                          <p:attrName>style.visibility</p:attrName>
                                        </p:attrNameLst>
                                      </p:cBhvr>
                                      <p:to>
                                        <p:strVal val="visible"/>
                                      </p:to>
                                    </p:set>
                                    <p:animEffect transition="in" filter="barn(inVertical)">
                                      <p:cBhvr>
                                        <p:cTn id="1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chemeClr val="accent4">
              <a:lumMod val="20000"/>
              <a:lumOff val="80000"/>
            </a:schemeClr>
          </a:solidFill>
        </p:spPr>
        <p:txBody>
          <a:bodyPr>
            <a:noAutofit/>
          </a:bodyPr>
          <a:lstStyle/>
          <a:p>
            <a:r>
              <a:rPr lang="es-CO" sz="2800" b="1" dirty="0" smtClean="0"/>
              <a:t>¿Después de que el mundo sea purificado con fuego, en la nueva creación como quedarán los días de la semana?</a:t>
            </a:r>
            <a:endParaRPr lang="es-CO" sz="2800" b="1" dirty="0"/>
          </a:p>
        </p:txBody>
      </p:sp>
      <p:sp>
        <p:nvSpPr>
          <p:cNvPr id="3" name="2 Marcador de contenido"/>
          <p:cNvSpPr>
            <a:spLocks noGrp="1"/>
          </p:cNvSpPr>
          <p:nvPr>
            <p:ph idx="1"/>
          </p:nvPr>
        </p:nvSpPr>
        <p:spPr>
          <a:xfrm>
            <a:off x="457200" y="1600200"/>
            <a:ext cx="8229600" cy="5141168"/>
          </a:xfrm>
        </p:spPr>
        <p:txBody>
          <a:bodyPr>
            <a:normAutofit fontScale="85000" lnSpcReduction="20000"/>
          </a:bodyPr>
          <a:lstStyle/>
          <a:p>
            <a:pPr marL="0" indent="0">
              <a:buNone/>
            </a:pPr>
            <a:endParaRPr lang="es-CO" b="1" u="sng" dirty="0" smtClean="0">
              <a:solidFill>
                <a:srgbClr val="FF0000"/>
              </a:solidFill>
            </a:endParaRPr>
          </a:p>
          <a:p>
            <a:pPr marL="0" indent="0">
              <a:buNone/>
            </a:pPr>
            <a:r>
              <a:rPr lang="es-CO" b="1" u="sng" dirty="0" smtClean="0">
                <a:solidFill>
                  <a:srgbClr val="FF0000"/>
                </a:solidFill>
              </a:rPr>
              <a:t>Apoc.21:5</a:t>
            </a:r>
            <a:r>
              <a:rPr lang="es-CO" dirty="0"/>
              <a:t>. </a:t>
            </a:r>
            <a:endParaRPr lang="es-CO" dirty="0" smtClean="0"/>
          </a:p>
          <a:p>
            <a:pPr marL="0" indent="0">
              <a:buNone/>
            </a:pPr>
            <a:r>
              <a:rPr lang="es-CO" dirty="0" smtClean="0"/>
              <a:t>Y </a:t>
            </a:r>
            <a:r>
              <a:rPr lang="es-CO" dirty="0"/>
              <a:t>el que estaba sentado en el trono dijo: </a:t>
            </a:r>
            <a:r>
              <a:rPr lang="es-CO" dirty="0" smtClean="0"/>
              <a:t>«</a:t>
            </a:r>
            <a:r>
              <a:rPr lang="es-CO" dirty="0" smtClean="0">
                <a:latin typeface="Agency FB" pitchFamily="34" charset="0"/>
              </a:rPr>
              <a:t>He </a:t>
            </a:r>
            <a:r>
              <a:rPr lang="es-CO" dirty="0">
                <a:latin typeface="Agency FB" pitchFamily="34" charset="0"/>
              </a:rPr>
              <a:t>aquí, yo hago nuevas todas las cosas. Y me dijo: Escribe; porque estas palabras son fieles y </a:t>
            </a:r>
            <a:r>
              <a:rPr lang="es-CO" dirty="0" smtClean="0">
                <a:latin typeface="Agency FB" pitchFamily="34" charset="0"/>
              </a:rPr>
              <a:t>verdaderas»</a:t>
            </a:r>
          </a:p>
          <a:p>
            <a:pPr marL="0" indent="0">
              <a:buNone/>
            </a:pPr>
            <a:endParaRPr lang="es-CO" dirty="0"/>
          </a:p>
          <a:p>
            <a:pPr marL="0" indent="0">
              <a:buNone/>
            </a:pPr>
            <a:r>
              <a:rPr lang="es-CO" u="sng" dirty="0" smtClean="0">
                <a:solidFill>
                  <a:srgbClr val="FF0000"/>
                </a:solidFill>
              </a:rPr>
              <a:t>Isaías 66:22,23</a:t>
            </a:r>
            <a:r>
              <a:rPr lang="es-CO" dirty="0" smtClean="0"/>
              <a:t>.</a:t>
            </a:r>
          </a:p>
          <a:p>
            <a:pPr marL="0" indent="0">
              <a:buNone/>
            </a:pPr>
            <a:r>
              <a:rPr lang="es-CO" dirty="0"/>
              <a:t>"</a:t>
            </a:r>
            <a:r>
              <a:rPr lang="es-CO" dirty="0">
                <a:latin typeface="Agency FB" pitchFamily="34" charset="0"/>
              </a:rPr>
              <a:t>Porque como los cielos nuevos </a:t>
            </a:r>
            <a:r>
              <a:rPr lang="es-CO" dirty="0" smtClean="0">
                <a:latin typeface="Agency FB" pitchFamily="34" charset="0"/>
              </a:rPr>
              <a:t>y </a:t>
            </a:r>
            <a:r>
              <a:rPr lang="es-CO" dirty="0">
                <a:latin typeface="Agency FB" pitchFamily="34" charset="0"/>
              </a:rPr>
              <a:t>la nueva tierra[12] que yo hago </a:t>
            </a:r>
            <a:r>
              <a:rPr lang="es-CO" dirty="0" smtClean="0">
                <a:latin typeface="Agency FB" pitchFamily="34" charset="0"/>
              </a:rPr>
              <a:t>permanecerán </a:t>
            </a:r>
            <a:r>
              <a:rPr lang="es-CO" dirty="0">
                <a:latin typeface="Agency FB" pitchFamily="34" charset="0"/>
              </a:rPr>
              <a:t>delante de mí", </a:t>
            </a:r>
            <a:r>
              <a:rPr lang="es-CO" dirty="0" smtClean="0">
                <a:latin typeface="Agency FB" pitchFamily="34" charset="0"/>
              </a:rPr>
              <a:t>dice </a:t>
            </a:r>
            <a:r>
              <a:rPr lang="es-CO" dirty="0">
                <a:latin typeface="Agency FB" pitchFamily="34" charset="0"/>
              </a:rPr>
              <a:t>Jehová</a:t>
            </a:r>
            <a:r>
              <a:rPr lang="es-CO" dirty="0" smtClean="0">
                <a:latin typeface="Agency FB" pitchFamily="34" charset="0"/>
              </a:rPr>
              <a:t>, </a:t>
            </a:r>
            <a:r>
              <a:rPr lang="es-CO" dirty="0">
                <a:latin typeface="Agency FB" pitchFamily="34" charset="0"/>
              </a:rPr>
              <a:t>"así permanecerá </a:t>
            </a:r>
            <a:r>
              <a:rPr lang="es-CO" dirty="0" smtClean="0">
                <a:latin typeface="Agency FB" pitchFamily="34" charset="0"/>
              </a:rPr>
              <a:t>vuestra </a:t>
            </a:r>
            <a:r>
              <a:rPr lang="es-CO" dirty="0">
                <a:latin typeface="Agency FB" pitchFamily="34" charset="0"/>
              </a:rPr>
              <a:t>descendencia y vuestro </a:t>
            </a:r>
            <a:r>
              <a:rPr lang="es-CO" dirty="0" smtClean="0">
                <a:latin typeface="Agency FB" pitchFamily="34" charset="0"/>
              </a:rPr>
              <a:t>nombre. 23 </a:t>
            </a:r>
            <a:r>
              <a:rPr lang="es-CO" dirty="0">
                <a:latin typeface="Agency FB" pitchFamily="34" charset="0"/>
              </a:rPr>
              <a:t>"Y de mes </a:t>
            </a:r>
            <a:r>
              <a:rPr lang="es-CO" dirty="0" smtClean="0">
                <a:latin typeface="Agency FB" pitchFamily="34" charset="0"/>
              </a:rPr>
              <a:t>en mes, y </a:t>
            </a:r>
            <a:r>
              <a:rPr lang="es-CO" dirty="0">
                <a:latin typeface="Agency FB" pitchFamily="34" charset="0"/>
              </a:rPr>
              <a:t>de </a:t>
            </a:r>
            <a:r>
              <a:rPr lang="es-CO" b="1" u="sng" dirty="0">
                <a:latin typeface="Agency FB" pitchFamily="34" charset="0"/>
              </a:rPr>
              <a:t>sábado en sábado, </a:t>
            </a:r>
            <a:r>
              <a:rPr lang="es-CO" b="1" u="sng" dirty="0" smtClean="0">
                <a:latin typeface="Agency FB" pitchFamily="34" charset="0"/>
              </a:rPr>
              <a:t>vendrán </a:t>
            </a:r>
            <a:r>
              <a:rPr lang="es-CO" b="1" u="sng" dirty="0">
                <a:latin typeface="Agency FB" pitchFamily="34" charset="0"/>
              </a:rPr>
              <a:t>todos a adorar delante de mí</a:t>
            </a:r>
            <a:r>
              <a:rPr lang="es-CO" dirty="0">
                <a:latin typeface="Agency FB" pitchFamily="34" charset="0"/>
              </a:rPr>
              <a:t>", </a:t>
            </a:r>
            <a:r>
              <a:rPr lang="es-CO" dirty="0" smtClean="0">
                <a:latin typeface="Agency FB" pitchFamily="34" charset="0"/>
              </a:rPr>
              <a:t>dice </a:t>
            </a:r>
            <a:r>
              <a:rPr lang="es-CO" dirty="0">
                <a:latin typeface="Agency FB" pitchFamily="34" charset="0"/>
              </a:rPr>
              <a:t>Jehová</a:t>
            </a:r>
            <a:r>
              <a:rPr lang="es-CO" dirty="0" smtClean="0"/>
              <a:t>. Este hecho demuestra que los días de la semana no serán alterados por Dios.  </a:t>
            </a:r>
          </a:p>
        </p:txBody>
      </p:sp>
    </p:spTree>
    <p:extLst>
      <p:ext uri="{BB962C8B-B14F-4D97-AF65-F5344CB8AC3E}">
        <p14:creationId xmlns:p14="http://schemas.microsoft.com/office/powerpoint/2010/main" val="271770735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580">
                                          <p:stCondLst>
                                            <p:cond delay="0"/>
                                          </p:stCondLst>
                                        </p:cTn>
                                        <p:tgtEl>
                                          <p:spTgt spid="3">
                                            <p:txEl>
                                              <p:pRg st="2" end="2"/>
                                            </p:txEl>
                                          </p:spTgt>
                                        </p:tgtEl>
                                      </p:cBhvr>
                                    </p:animEffect>
                                    <p:anim calcmode="lin" valueType="num">
                                      <p:cBhvr>
                                        <p:cTn id="2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2" end="2"/>
                                            </p:txEl>
                                          </p:spTgt>
                                        </p:tgtEl>
                                      </p:cBhvr>
                                      <p:to x="100000" y="60000"/>
                                    </p:animScale>
                                    <p:animScale>
                                      <p:cBhvr>
                                        <p:cTn id="30" dur="166" decel="50000">
                                          <p:stCondLst>
                                            <p:cond delay="676"/>
                                          </p:stCondLst>
                                        </p:cTn>
                                        <p:tgtEl>
                                          <p:spTgt spid="3">
                                            <p:txEl>
                                              <p:pRg st="2" end="2"/>
                                            </p:txEl>
                                          </p:spTgt>
                                        </p:tgtEl>
                                      </p:cBhvr>
                                      <p:to x="100000" y="100000"/>
                                    </p:animScale>
                                    <p:animScale>
                                      <p:cBhvr>
                                        <p:cTn id="31" dur="26">
                                          <p:stCondLst>
                                            <p:cond delay="1312"/>
                                          </p:stCondLst>
                                        </p:cTn>
                                        <p:tgtEl>
                                          <p:spTgt spid="3">
                                            <p:txEl>
                                              <p:pRg st="2" end="2"/>
                                            </p:txEl>
                                          </p:spTgt>
                                        </p:tgtEl>
                                      </p:cBhvr>
                                      <p:to x="100000" y="80000"/>
                                    </p:animScale>
                                    <p:animScale>
                                      <p:cBhvr>
                                        <p:cTn id="32" dur="166" decel="50000">
                                          <p:stCondLst>
                                            <p:cond delay="1338"/>
                                          </p:stCondLst>
                                        </p:cTn>
                                        <p:tgtEl>
                                          <p:spTgt spid="3">
                                            <p:txEl>
                                              <p:pRg st="2" end="2"/>
                                            </p:txEl>
                                          </p:spTgt>
                                        </p:tgtEl>
                                      </p:cBhvr>
                                      <p:to x="100000" y="100000"/>
                                    </p:animScale>
                                    <p:animScale>
                                      <p:cBhvr>
                                        <p:cTn id="33" dur="26">
                                          <p:stCondLst>
                                            <p:cond delay="1642"/>
                                          </p:stCondLst>
                                        </p:cTn>
                                        <p:tgtEl>
                                          <p:spTgt spid="3">
                                            <p:txEl>
                                              <p:pRg st="2" end="2"/>
                                            </p:txEl>
                                          </p:spTgt>
                                        </p:tgtEl>
                                      </p:cBhvr>
                                      <p:to x="100000" y="90000"/>
                                    </p:animScale>
                                    <p:animScale>
                                      <p:cBhvr>
                                        <p:cTn id="34" dur="166" decel="50000">
                                          <p:stCondLst>
                                            <p:cond delay="1668"/>
                                          </p:stCondLst>
                                        </p:cTn>
                                        <p:tgtEl>
                                          <p:spTgt spid="3">
                                            <p:txEl>
                                              <p:pRg st="2" end="2"/>
                                            </p:txEl>
                                          </p:spTgt>
                                        </p:tgtEl>
                                      </p:cBhvr>
                                      <p:to x="100000" y="100000"/>
                                    </p:animScale>
                                    <p:animScale>
                                      <p:cBhvr>
                                        <p:cTn id="35" dur="26">
                                          <p:stCondLst>
                                            <p:cond delay="1808"/>
                                          </p:stCondLst>
                                        </p:cTn>
                                        <p:tgtEl>
                                          <p:spTgt spid="3">
                                            <p:txEl>
                                              <p:pRg st="2" end="2"/>
                                            </p:txEl>
                                          </p:spTgt>
                                        </p:tgtEl>
                                      </p:cBhvr>
                                      <p:to x="100000" y="95000"/>
                                    </p:animScale>
                                    <p:animScale>
                                      <p:cBhvr>
                                        <p:cTn id="36" dur="166" decel="50000">
                                          <p:stCondLst>
                                            <p:cond delay="1834"/>
                                          </p:stCondLst>
                                        </p:cTn>
                                        <p:tgtEl>
                                          <p:spTgt spid="3">
                                            <p:txEl>
                                              <p:pRg st="2" end="2"/>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wipe(down)">
                                      <p:cBhvr>
                                        <p:cTn id="39" dur="580">
                                          <p:stCondLst>
                                            <p:cond delay="0"/>
                                          </p:stCondLst>
                                        </p:cTn>
                                        <p:tgtEl>
                                          <p:spTgt spid="3">
                                            <p:txEl>
                                              <p:pRg st="4" end="4"/>
                                            </p:txEl>
                                          </p:spTgt>
                                        </p:tgtEl>
                                      </p:cBhvr>
                                    </p:animEffect>
                                    <p:anim calcmode="lin" valueType="num">
                                      <p:cBhvr>
                                        <p:cTn id="4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4" end="4"/>
                                            </p:txEl>
                                          </p:spTgt>
                                        </p:tgtEl>
                                      </p:cBhvr>
                                      <p:to x="100000" y="60000"/>
                                    </p:animScale>
                                    <p:animScale>
                                      <p:cBhvr>
                                        <p:cTn id="46" dur="166" decel="50000">
                                          <p:stCondLst>
                                            <p:cond delay="676"/>
                                          </p:stCondLst>
                                        </p:cTn>
                                        <p:tgtEl>
                                          <p:spTgt spid="3">
                                            <p:txEl>
                                              <p:pRg st="4" end="4"/>
                                            </p:txEl>
                                          </p:spTgt>
                                        </p:tgtEl>
                                      </p:cBhvr>
                                      <p:to x="100000" y="100000"/>
                                    </p:animScale>
                                    <p:animScale>
                                      <p:cBhvr>
                                        <p:cTn id="47" dur="26">
                                          <p:stCondLst>
                                            <p:cond delay="1312"/>
                                          </p:stCondLst>
                                        </p:cTn>
                                        <p:tgtEl>
                                          <p:spTgt spid="3">
                                            <p:txEl>
                                              <p:pRg st="4" end="4"/>
                                            </p:txEl>
                                          </p:spTgt>
                                        </p:tgtEl>
                                      </p:cBhvr>
                                      <p:to x="100000" y="80000"/>
                                    </p:animScale>
                                    <p:animScale>
                                      <p:cBhvr>
                                        <p:cTn id="48" dur="166" decel="50000">
                                          <p:stCondLst>
                                            <p:cond delay="1338"/>
                                          </p:stCondLst>
                                        </p:cTn>
                                        <p:tgtEl>
                                          <p:spTgt spid="3">
                                            <p:txEl>
                                              <p:pRg st="4" end="4"/>
                                            </p:txEl>
                                          </p:spTgt>
                                        </p:tgtEl>
                                      </p:cBhvr>
                                      <p:to x="100000" y="100000"/>
                                    </p:animScale>
                                    <p:animScale>
                                      <p:cBhvr>
                                        <p:cTn id="49" dur="26">
                                          <p:stCondLst>
                                            <p:cond delay="1642"/>
                                          </p:stCondLst>
                                        </p:cTn>
                                        <p:tgtEl>
                                          <p:spTgt spid="3">
                                            <p:txEl>
                                              <p:pRg st="4" end="4"/>
                                            </p:txEl>
                                          </p:spTgt>
                                        </p:tgtEl>
                                      </p:cBhvr>
                                      <p:to x="100000" y="90000"/>
                                    </p:animScale>
                                    <p:animScale>
                                      <p:cBhvr>
                                        <p:cTn id="50" dur="166" decel="50000">
                                          <p:stCondLst>
                                            <p:cond delay="1668"/>
                                          </p:stCondLst>
                                        </p:cTn>
                                        <p:tgtEl>
                                          <p:spTgt spid="3">
                                            <p:txEl>
                                              <p:pRg st="4" end="4"/>
                                            </p:txEl>
                                          </p:spTgt>
                                        </p:tgtEl>
                                      </p:cBhvr>
                                      <p:to x="100000" y="100000"/>
                                    </p:animScale>
                                    <p:animScale>
                                      <p:cBhvr>
                                        <p:cTn id="51" dur="26">
                                          <p:stCondLst>
                                            <p:cond delay="1808"/>
                                          </p:stCondLst>
                                        </p:cTn>
                                        <p:tgtEl>
                                          <p:spTgt spid="3">
                                            <p:txEl>
                                              <p:pRg st="4" end="4"/>
                                            </p:txEl>
                                          </p:spTgt>
                                        </p:tgtEl>
                                      </p:cBhvr>
                                      <p:to x="100000" y="95000"/>
                                    </p:animScale>
                                    <p:animScale>
                                      <p:cBhvr>
                                        <p:cTn id="52" dur="166" decel="50000">
                                          <p:stCondLst>
                                            <p:cond delay="1834"/>
                                          </p:stCondLst>
                                        </p:cTn>
                                        <p:tgtEl>
                                          <p:spTgt spid="3">
                                            <p:txEl>
                                              <p:pRg st="4" end="4"/>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animEffect transition="in" filter="wipe(down)">
                                      <p:cBhvr>
                                        <p:cTn id="55" dur="580">
                                          <p:stCondLst>
                                            <p:cond delay="0"/>
                                          </p:stCondLst>
                                        </p:cTn>
                                        <p:tgtEl>
                                          <p:spTgt spid="3">
                                            <p:txEl>
                                              <p:pRg st="5" end="5"/>
                                            </p:txEl>
                                          </p:spTgt>
                                        </p:tgtEl>
                                      </p:cBhvr>
                                    </p:animEffect>
                                    <p:anim calcmode="lin" valueType="num">
                                      <p:cBhvr>
                                        <p:cTn id="56"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3">
                                            <p:txEl>
                                              <p:pRg st="5" end="5"/>
                                            </p:txEl>
                                          </p:spTgt>
                                        </p:tgtEl>
                                      </p:cBhvr>
                                      <p:to x="100000" y="60000"/>
                                    </p:animScale>
                                    <p:animScale>
                                      <p:cBhvr>
                                        <p:cTn id="62" dur="166" decel="50000">
                                          <p:stCondLst>
                                            <p:cond delay="676"/>
                                          </p:stCondLst>
                                        </p:cTn>
                                        <p:tgtEl>
                                          <p:spTgt spid="3">
                                            <p:txEl>
                                              <p:pRg st="5" end="5"/>
                                            </p:txEl>
                                          </p:spTgt>
                                        </p:tgtEl>
                                      </p:cBhvr>
                                      <p:to x="100000" y="100000"/>
                                    </p:animScale>
                                    <p:animScale>
                                      <p:cBhvr>
                                        <p:cTn id="63" dur="26">
                                          <p:stCondLst>
                                            <p:cond delay="1312"/>
                                          </p:stCondLst>
                                        </p:cTn>
                                        <p:tgtEl>
                                          <p:spTgt spid="3">
                                            <p:txEl>
                                              <p:pRg st="5" end="5"/>
                                            </p:txEl>
                                          </p:spTgt>
                                        </p:tgtEl>
                                      </p:cBhvr>
                                      <p:to x="100000" y="80000"/>
                                    </p:animScale>
                                    <p:animScale>
                                      <p:cBhvr>
                                        <p:cTn id="64" dur="166" decel="50000">
                                          <p:stCondLst>
                                            <p:cond delay="1338"/>
                                          </p:stCondLst>
                                        </p:cTn>
                                        <p:tgtEl>
                                          <p:spTgt spid="3">
                                            <p:txEl>
                                              <p:pRg st="5" end="5"/>
                                            </p:txEl>
                                          </p:spTgt>
                                        </p:tgtEl>
                                      </p:cBhvr>
                                      <p:to x="100000" y="100000"/>
                                    </p:animScale>
                                    <p:animScale>
                                      <p:cBhvr>
                                        <p:cTn id="65" dur="26">
                                          <p:stCondLst>
                                            <p:cond delay="1642"/>
                                          </p:stCondLst>
                                        </p:cTn>
                                        <p:tgtEl>
                                          <p:spTgt spid="3">
                                            <p:txEl>
                                              <p:pRg st="5" end="5"/>
                                            </p:txEl>
                                          </p:spTgt>
                                        </p:tgtEl>
                                      </p:cBhvr>
                                      <p:to x="100000" y="90000"/>
                                    </p:animScale>
                                    <p:animScale>
                                      <p:cBhvr>
                                        <p:cTn id="66" dur="166" decel="50000">
                                          <p:stCondLst>
                                            <p:cond delay="1668"/>
                                          </p:stCondLst>
                                        </p:cTn>
                                        <p:tgtEl>
                                          <p:spTgt spid="3">
                                            <p:txEl>
                                              <p:pRg st="5" end="5"/>
                                            </p:txEl>
                                          </p:spTgt>
                                        </p:tgtEl>
                                      </p:cBhvr>
                                      <p:to x="100000" y="100000"/>
                                    </p:animScale>
                                    <p:animScale>
                                      <p:cBhvr>
                                        <p:cTn id="67" dur="26">
                                          <p:stCondLst>
                                            <p:cond delay="1808"/>
                                          </p:stCondLst>
                                        </p:cTn>
                                        <p:tgtEl>
                                          <p:spTgt spid="3">
                                            <p:txEl>
                                              <p:pRg st="5" end="5"/>
                                            </p:txEl>
                                          </p:spTgt>
                                        </p:tgtEl>
                                      </p:cBhvr>
                                      <p:to x="100000" y="95000"/>
                                    </p:animScale>
                                    <p:animScale>
                                      <p:cBhvr>
                                        <p:cTn id="68"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fontScale="85000" lnSpcReduction="20000"/>
          </a:bodyPr>
          <a:lstStyle/>
          <a:p>
            <a:pPr marL="0" indent="0">
              <a:buNone/>
            </a:pPr>
            <a:r>
              <a:rPr lang="es-CO" sz="3800" b="1" dirty="0"/>
              <a:t>¿Porqué razón, Dios no alterará los días de la nueva creación?</a:t>
            </a:r>
          </a:p>
          <a:p>
            <a:endParaRPr lang="es-CO" dirty="0" smtClean="0"/>
          </a:p>
          <a:p>
            <a:r>
              <a:rPr lang="es-CO" dirty="0" smtClean="0"/>
              <a:t>1</a:t>
            </a:r>
            <a:r>
              <a:rPr lang="es-CO" dirty="0"/>
              <a:t>. </a:t>
            </a:r>
            <a:r>
              <a:rPr lang="es-CO" b="1" dirty="0">
                <a:solidFill>
                  <a:srgbClr val="0070C0"/>
                </a:solidFill>
              </a:rPr>
              <a:t>El carácter de </a:t>
            </a:r>
            <a:r>
              <a:rPr lang="es-CO" b="1" dirty="0" smtClean="0">
                <a:solidFill>
                  <a:srgbClr val="0070C0"/>
                </a:solidFill>
              </a:rPr>
              <a:t>Dios Padre, y del Hijo </a:t>
            </a:r>
            <a:r>
              <a:rPr lang="es-CO" b="1" dirty="0">
                <a:solidFill>
                  <a:srgbClr val="0070C0"/>
                </a:solidFill>
              </a:rPr>
              <a:t>no cambia</a:t>
            </a:r>
            <a:r>
              <a:rPr lang="es-CO" dirty="0"/>
              <a:t>: </a:t>
            </a:r>
            <a:r>
              <a:rPr lang="es-CO" u="sng" dirty="0" smtClean="0">
                <a:solidFill>
                  <a:srgbClr val="FF0000"/>
                </a:solidFill>
              </a:rPr>
              <a:t>Ver Heb.13:8</a:t>
            </a:r>
            <a:r>
              <a:rPr lang="es-CO" u="sng" dirty="0">
                <a:solidFill>
                  <a:srgbClr val="FF0000"/>
                </a:solidFill>
              </a:rPr>
              <a:t>. Sant.1:17.</a:t>
            </a:r>
          </a:p>
          <a:p>
            <a:r>
              <a:rPr lang="es-CO" dirty="0"/>
              <a:t>2. </a:t>
            </a:r>
            <a:r>
              <a:rPr lang="es-CO" b="1" dirty="0">
                <a:solidFill>
                  <a:srgbClr val="00B050"/>
                </a:solidFill>
              </a:rPr>
              <a:t>Su bendición permanece para siempre: </a:t>
            </a:r>
            <a:r>
              <a:rPr lang="es-CO" u="sng" dirty="0" smtClean="0">
                <a:solidFill>
                  <a:srgbClr val="FF0000"/>
                </a:solidFill>
              </a:rPr>
              <a:t>Ver 1Cron.17:27</a:t>
            </a:r>
            <a:r>
              <a:rPr lang="es-CO" u="sng" dirty="0">
                <a:solidFill>
                  <a:srgbClr val="FF0000"/>
                </a:solidFill>
              </a:rPr>
              <a:t>.</a:t>
            </a:r>
          </a:p>
          <a:p>
            <a:r>
              <a:rPr lang="es-CO" dirty="0"/>
              <a:t>3. </a:t>
            </a:r>
            <a:r>
              <a:rPr lang="es-CO" b="1" dirty="0" smtClean="0">
                <a:solidFill>
                  <a:srgbClr val="002060"/>
                </a:solidFill>
              </a:rPr>
              <a:t>Dios no </a:t>
            </a:r>
            <a:r>
              <a:rPr lang="es-CO" b="1" dirty="0">
                <a:solidFill>
                  <a:srgbClr val="002060"/>
                </a:solidFill>
              </a:rPr>
              <a:t>cambiará lo que ha salido de sus labios</a:t>
            </a:r>
            <a:r>
              <a:rPr lang="es-CO" u="sng" dirty="0">
                <a:solidFill>
                  <a:srgbClr val="FF0000"/>
                </a:solidFill>
              </a:rPr>
              <a:t>: </a:t>
            </a:r>
            <a:r>
              <a:rPr lang="es-CO" u="sng" dirty="0" smtClean="0">
                <a:solidFill>
                  <a:srgbClr val="FF0000"/>
                </a:solidFill>
              </a:rPr>
              <a:t>Ver Sal.89:34</a:t>
            </a:r>
            <a:r>
              <a:rPr lang="es-CO" u="sng" dirty="0">
                <a:solidFill>
                  <a:srgbClr val="FF0000"/>
                </a:solidFill>
              </a:rPr>
              <a:t>; Num.23:19.</a:t>
            </a:r>
          </a:p>
          <a:p>
            <a:r>
              <a:rPr lang="es-CO" dirty="0"/>
              <a:t>4. </a:t>
            </a:r>
            <a:r>
              <a:rPr lang="es-CO" b="1" dirty="0">
                <a:solidFill>
                  <a:srgbClr val="C00000"/>
                </a:solidFill>
              </a:rPr>
              <a:t>El sábado, </a:t>
            </a:r>
            <a:r>
              <a:rPr lang="es-CO" b="1" dirty="0" smtClean="0">
                <a:solidFill>
                  <a:srgbClr val="C00000"/>
                </a:solidFill>
              </a:rPr>
              <a:t>incluido </a:t>
            </a:r>
            <a:r>
              <a:rPr lang="es-CO" b="1" dirty="0">
                <a:solidFill>
                  <a:srgbClr val="C00000"/>
                </a:solidFill>
              </a:rPr>
              <a:t>en los </a:t>
            </a:r>
            <a:r>
              <a:rPr lang="es-CO" b="1" dirty="0" smtClean="0">
                <a:solidFill>
                  <a:srgbClr val="C00000"/>
                </a:solidFill>
              </a:rPr>
              <a:t>diez </a:t>
            </a:r>
            <a:r>
              <a:rPr lang="es-CO" b="1" dirty="0">
                <a:solidFill>
                  <a:srgbClr val="C00000"/>
                </a:solidFill>
              </a:rPr>
              <a:t>mandamientos, es una señal entre Dios y su iglesia eternamen</a:t>
            </a:r>
            <a:r>
              <a:rPr lang="es-CO" dirty="0"/>
              <a:t>te: </a:t>
            </a:r>
            <a:r>
              <a:rPr lang="es-CO" u="sng" dirty="0" smtClean="0">
                <a:solidFill>
                  <a:srgbClr val="FF0000"/>
                </a:solidFill>
              </a:rPr>
              <a:t>Ver Éxo.31:12-17</a:t>
            </a:r>
            <a:r>
              <a:rPr lang="es-CO" u="sng" dirty="0">
                <a:solidFill>
                  <a:srgbClr val="FF0000"/>
                </a:solidFill>
              </a:rPr>
              <a:t>; Eze.20:12,20; Heb.8:10.</a:t>
            </a:r>
          </a:p>
          <a:p>
            <a:pPr marL="0" indent="0">
              <a:buNone/>
            </a:pPr>
            <a:endParaRPr lang="es-CO" sz="3300" b="1" dirty="0" smtClean="0"/>
          </a:p>
          <a:p>
            <a:pPr marL="0" indent="0">
              <a:buNone/>
            </a:pPr>
            <a:r>
              <a:rPr lang="es-CO" sz="3300" b="1" dirty="0" smtClean="0"/>
              <a:t>¿</a:t>
            </a:r>
            <a:r>
              <a:rPr lang="es-CO" sz="3300" b="1" dirty="0"/>
              <a:t>H</a:t>
            </a:r>
            <a:r>
              <a:rPr lang="es-CO" sz="3300" b="1" dirty="0" smtClean="0"/>
              <a:t>ay </a:t>
            </a:r>
            <a:r>
              <a:rPr lang="es-CO" sz="3300" b="1" dirty="0"/>
              <a:t>alguna razón </a:t>
            </a:r>
            <a:r>
              <a:rPr lang="es-CO" sz="3300" b="1" dirty="0" smtClean="0"/>
              <a:t>bíblica </a:t>
            </a:r>
            <a:r>
              <a:rPr lang="es-CO" sz="3300" b="1" dirty="0"/>
              <a:t>para hacerle modificaciones a la Santa ley de Dios?</a:t>
            </a:r>
            <a:r>
              <a:rPr lang="es-CO" dirty="0"/>
              <a:t> </a:t>
            </a:r>
            <a:r>
              <a:rPr lang="es-CO" u="sng" dirty="0" smtClean="0">
                <a:solidFill>
                  <a:srgbClr val="FF0000"/>
                </a:solidFill>
              </a:rPr>
              <a:t>Ver Mat.5:17-20</a:t>
            </a:r>
            <a:r>
              <a:rPr lang="es-CO" u="sng" dirty="0">
                <a:solidFill>
                  <a:srgbClr val="FF0000"/>
                </a:solidFill>
              </a:rPr>
              <a:t>.</a:t>
            </a:r>
          </a:p>
          <a:p>
            <a:endParaRPr lang="es-CO" dirty="0"/>
          </a:p>
        </p:txBody>
      </p:sp>
    </p:spTree>
    <p:extLst>
      <p:ext uri="{BB962C8B-B14F-4D97-AF65-F5344CB8AC3E}">
        <p14:creationId xmlns:p14="http://schemas.microsoft.com/office/powerpoint/2010/main" val="1400023713"/>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barn(inVertical)">
                                      <p:cBhvr>
                                        <p:cTn id="25" dur="500"/>
                                        <p:tgtEl>
                                          <p:spTgt spid="3">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barn(inVertical)">
                                      <p:cBhvr>
                                        <p:cTn id="30" dur="5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p:cTn id="3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8" dur="1000"/>
                                        <p:tgtEl>
                                          <p:spTgt spid="3">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1" presetClass="entr" presetSubtype="1" fill="hold"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Effect transition="in" filter="wheel(1)">
                                      <p:cBhvr>
                                        <p:cTn id="43"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20000"/>
              <a:lumOff val="80000"/>
            </a:schemeClr>
          </a:solidFill>
        </p:spPr>
        <p:txBody>
          <a:bodyPr>
            <a:noAutofit/>
          </a:bodyPr>
          <a:lstStyle/>
          <a:p>
            <a:r>
              <a:rPr lang="es-CO" sz="3200" b="1" i="1" dirty="0"/>
              <a:t>¿Según la Biblia, qué característica distintiva debe tener todo el que dice ser hijo de Dios?</a:t>
            </a:r>
          </a:p>
        </p:txBody>
      </p:sp>
      <p:sp>
        <p:nvSpPr>
          <p:cNvPr id="3" name="2 Marcador de contenido"/>
          <p:cNvSpPr>
            <a:spLocks noGrp="1"/>
          </p:cNvSpPr>
          <p:nvPr>
            <p:ph idx="1"/>
          </p:nvPr>
        </p:nvSpPr>
        <p:spPr>
          <a:xfrm>
            <a:off x="457200" y="1600200"/>
            <a:ext cx="8229600" cy="4997152"/>
          </a:xfrm>
        </p:spPr>
        <p:txBody>
          <a:bodyPr>
            <a:normAutofit/>
          </a:bodyPr>
          <a:lstStyle/>
          <a:p>
            <a:pPr marL="0" indent="0">
              <a:buNone/>
            </a:pPr>
            <a:r>
              <a:rPr lang="es-CO" u="sng" dirty="0" smtClean="0">
                <a:solidFill>
                  <a:srgbClr val="FF0000"/>
                </a:solidFill>
              </a:rPr>
              <a:t>1Juan 2:3,4</a:t>
            </a:r>
            <a:r>
              <a:rPr lang="es-CO" dirty="0"/>
              <a:t>. </a:t>
            </a:r>
            <a:endParaRPr lang="es-CO" dirty="0" smtClean="0"/>
          </a:p>
          <a:p>
            <a:pPr marL="0" indent="0">
              <a:buNone/>
            </a:pPr>
            <a:r>
              <a:rPr lang="es-CO" sz="2800" dirty="0" smtClean="0">
                <a:latin typeface="Agency FB" pitchFamily="34" charset="0"/>
              </a:rPr>
              <a:t>«En </a:t>
            </a:r>
            <a:r>
              <a:rPr lang="es-CO" sz="2800" dirty="0">
                <a:latin typeface="Agency FB" pitchFamily="34" charset="0"/>
              </a:rPr>
              <a:t>esto sabemos que nosotros lo conocemos</a:t>
            </a:r>
            <a:r>
              <a:rPr lang="es-CO" sz="2800" dirty="0" smtClean="0">
                <a:latin typeface="Agency FB" pitchFamily="34" charset="0"/>
              </a:rPr>
              <a:t>, </a:t>
            </a:r>
            <a:r>
              <a:rPr lang="es-CO" sz="2800" dirty="0">
                <a:latin typeface="Agency FB" pitchFamily="34" charset="0"/>
              </a:rPr>
              <a:t>si guardamos sus mandamientos. </a:t>
            </a:r>
            <a:r>
              <a:rPr lang="es-CO" sz="2800" dirty="0" smtClean="0">
                <a:latin typeface="Agency FB" pitchFamily="34" charset="0"/>
              </a:rPr>
              <a:t> </a:t>
            </a:r>
            <a:r>
              <a:rPr lang="es-CO" sz="2800" dirty="0">
                <a:latin typeface="Agency FB" pitchFamily="34" charset="0"/>
              </a:rPr>
              <a:t>4 El que dice: "Yo lo conozco", pero no guarda </a:t>
            </a:r>
            <a:r>
              <a:rPr lang="es-CO" sz="2800" dirty="0" smtClean="0">
                <a:latin typeface="Agency FB" pitchFamily="34" charset="0"/>
              </a:rPr>
              <a:t>sus mandamientos</a:t>
            </a:r>
            <a:r>
              <a:rPr lang="es-CO" sz="2800" dirty="0">
                <a:latin typeface="Agency FB" pitchFamily="34" charset="0"/>
              </a:rPr>
              <a:t>, el tal es </a:t>
            </a:r>
            <a:r>
              <a:rPr lang="es-CO" sz="2800" u="sng" dirty="0">
                <a:latin typeface="Agency FB" pitchFamily="34" charset="0"/>
              </a:rPr>
              <a:t>mentiroso</a:t>
            </a:r>
            <a:r>
              <a:rPr lang="es-CO" sz="2800" dirty="0">
                <a:latin typeface="Agency FB" pitchFamily="34" charset="0"/>
              </a:rPr>
              <a:t> y la verdad no está en </a:t>
            </a:r>
            <a:r>
              <a:rPr lang="es-CO" sz="2800" dirty="0" smtClean="0">
                <a:latin typeface="Agency FB" pitchFamily="34" charset="0"/>
              </a:rPr>
              <a:t>él». </a:t>
            </a:r>
          </a:p>
          <a:p>
            <a:endParaRPr lang="es-CO" dirty="0" smtClean="0"/>
          </a:p>
          <a:p>
            <a:pPr marL="0" indent="0">
              <a:buNone/>
            </a:pPr>
            <a:r>
              <a:rPr lang="es-CO" b="1" dirty="0" smtClean="0"/>
              <a:t>¿Qué reclamo le hace Jesús a los que dicen creer en Él? </a:t>
            </a:r>
          </a:p>
          <a:p>
            <a:r>
              <a:rPr lang="es-CO" u="sng" dirty="0" smtClean="0">
                <a:solidFill>
                  <a:srgbClr val="FF0000"/>
                </a:solidFill>
              </a:rPr>
              <a:t>Luc.6:46</a:t>
            </a:r>
            <a:r>
              <a:rPr lang="es-CO" dirty="0" smtClean="0">
                <a:solidFill>
                  <a:srgbClr val="FF0000"/>
                </a:solidFill>
              </a:rPr>
              <a:t>. </a:t>
            </a:r>
            <a:r>
              <a:rPr lang="es-CO" dirty="0" smtClean="0"/>
              <a:t> </a:t>
            </a:r>
            <a:r>
              <a:rPr lang="es-CO" sz="2800" dirty="0">
                <a:latin typeface="Agency FB" pitchFamily="34" charset="0"/>
              </a:rPr>
              <a:t>"¿Por qué me llamáis "Señor, Señor", y no hacéis lo que yo digo?</a:t>
            </a:r>
            <a:endParaRPr lang="es-CO" sz="2800" dirty="0" smtClean="0">
              <a:latin typeface="Agency FB" pitchFamily="34" charset="0"/>
            </a:endParaRPr>
          </a:p>
        </p:txBody>
      </p:sp>
    </p:spTree>
    <p:extLst>
      <p:ext uri="{BB962C8B-B14F-4D97-AF65-F5344CB8AC3E}">
        <p14:creationId xmlns:p14="http://schemas.microsoft.com/office/powerpoint/2010/main" val="2405401364"/>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80">
                                          <p:stCondLst>
                                            <p:cond delay="0"/>
                                          </p:stCondLst>
                                        </p:cTn>
                                        <p:tgtEl>
                                          <p:spTgt spid="3">
                                            <p:txEl>
                                              <p:pRg st="1" end="1"/>
                                            </p:txEl>
                                          </p:spTgt>
                                        </p:tgtEl>
                                      </p:cBhvr>
                                    </p:animEffect>
                                    <p:anim calcmode="lin" valueType="num">
                                      <p:cBhvr>
                                        <p:cTn id="2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1" end="1"/>
                                            </p:txEl>
                                          </p:spTgt>
                                        </p:tgtEl>
                                      </p:cBhvr>
                                      <p:to x="100000" y="60000"/>
                                    </p:animScale>
                                    <p:animScale>
                                      <p:cBhvr>
                                        <p:cTn id="30" dur="166" decel="50000">
                                          <p:stCondLst>
                                            <p:cond delay="676"/>
                                          </p:stCondLst>
                                        </p:cTn>
                                        <p:tgtEl>
                                          <p:spTgt spid="3">
                                            <p:txEl>
                                              <p:pRg st="1" end="1"/>
                                            </p:txEl>
                                          </p:spTgt>
                                        </p:tgtEl>
                                      </p:cBhvr>
                                      <p:to x="100000" y="100000"/>
                                    </p:animScale>
                                    <p:animScale>
                                      <p:cBhvr>
                                        <p:cTn id="31" dur="26">
                                          <p:stCondLst>
                                            <p:cond delay="1312"/>
                                          </p:stCondLst>
                                        </p:cTn>
                                        <p:tgtEl>
                                          <p:spTgt spid="3">
                                            <p:txEl>
                                              <p:pRg st="1" end="1"/>
                                            </p:txEl>
                                          </p:spTgt>
                                        </p:tgtEl>
                                      </p:cBhvr>
                                      <p:to x="100000" y="80000"/>
                                    </p:animScale>
                                    <p:animScale>
                                      <p:cBhvr>
                                        <p:cTn id="32" dur="166" decel="50000">
                                          <p:stCondLst>
                                            <p:cond delay="1338"/>
                                          </p:stCondLst>
                                        </p:cTn>
                                        <p:tgtEl>
                                          <p:spTgt spid="3">
                                            <p:txEl>
                                              <p:pRg st="1" end="1"/>
                                            </p:txEl>
                                          </p:spTgt>
                                        </p:tgtEl>
                                      </p:cBhvr>
                                      <p:to x="100000" y="100000"/>
                                    </p:animScale>
                                    <p:animScale>
                                      <p:cBhvr>
                                        <p:cTn id="33" dur="26">
                                          <p:stCondLst>
                                            <p:cond delay="1642"/>
                                          </p:stCondLst>
                                        </p:cTn>
                                        <p:tgtEl>
                                          <p:spTgt spid="3">
                                            <p:txEl>
                                              <p:pRg st="1" end="1"/>
                                            </p:txEl>
                                          </p:spTgt>
                                        </p:tgtEl>
                                      </p:cBhvr>
                                      <p:to x="100000" y="90000"/>
                                    </p:animScale>
                                    <p:animScale>
                                      <p:cBhvr>
                                        <p:cTn id="34" dur="166" decel="50000">
                                          <p:stCondLst>
                                            <p:cond delay="1668"/>
                                          </p:stCondLst>
                                        </p:cTn>
                                        <p:tgtEl>
                                          <p:spTgt spid="3">
                                            <p:txEl>
                                              <p:pRg st="1" end="1"/>
                                            </p:txEl>
                                          </p:spTgt>
                                        </p:tgtEl>
                                      </p:cBhvr>
                                      <p:to x="100000" y="100000"/>
                                    </p:animScale>
                                    <p:animScale>
                                      <p:cBhvr>
                                        <p:cTn id="35" dur="26">
                                          <p:stCondLst>
                                            <p:cond delay="1808"/>
                                          </p:stCondLst>
                                        </p:cTn>
                                        <p:tgtEl>
                                          <p:spTgt spid="3">
                                            <p:txEl>
                                              <p:pRg st="1" end="1"/>
                                            </p:txEl>
                                          </p:spTgt>
                                        </p:tgtEl>
                                      </p:cBhvr>
                                      <p:to x="100000" y="95000"/>
                                    </p:animScale>
                                    <p:animScale>
                                      <p:cBhvr>
                                        <p:cTn id="36" dur="166" decel="50000">
                                          <p:stCondLst>
                                            <p:cond delay="1834"/>
                                          </p:stCondLst>
                                        </p:cTn>
                                        <p:tgtEl>
                                          <p:spTgt spid="3">
                                            <p:txEl>
                                              <p:pRg st="1" end="1"/>
                                            </p:txEl>
                                          </p:spTgt>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14" presetClass="entr" presetSubtype="10" fill="hold" nodeType="clickEffect">
                                  <p:stCondLst>
                                    <p:cond delay="0"/>
                                  </p:stCondLst>
                                  <p:childTnLst>
                                    <p:set>
                                      <p:cBhvr>
                                        <p:cTn id="40" dur="1" fill="hold">
                                          <p:stCondLst>
                                            <p:cond delay="0"/>
                                          </p:stCondLst>
                                        </p:cTn>
                                        <p:tgtEl>
                                          <p:spTgt spid="3">
                                            <p:txEl>
                                              <p:pRg st="3" end="3"/>
                                            </p:txEl>
                                          </p:spTgt>
                                        </p:tgtEl>
                                        <p:attrNameLst>
                                          <p:attrName>style.visibility</p:attrName>
                                        </p:attrNameLst>
                                      </p:cBhvr>
                                      <p:to>
                                        <p:strVal val="visible"/>
                                      </p:to>
                                    </p:set>
                                    <p:animEffect transition="in" filter="randombar(horizontal)">
                                      <p:cBhvr>
                                        <p:cTn id="41" dur="500"/>
                                        <p:tgtEl>
                                          <p:spTgt spid="3">
                                            <p:txEl>
                                              <p:pRg st="3" end="3"/>
                                            </p:txEl>
                                          </p:spTgt>
                                        </p:tgtEl>
                                      </p:cBhvr>
                                    </p:animEffect>
                                  </p:childTnLst>
                                </p:cTn>
                              </p:par>
                              <p:par>
                                <p:cTn id="42" presetID="14" presetClass="entr" presetSubtype="10" fill="hold" nodeType="withEffect">
                                  <p:stCondLst>
                                    <p:cond delay="0"/>
                                  </p:stCondLst>
                                  <p:childTnLst>
                                    <p:set>
                                      <p:cBhvr>
                                        <p:cTn id="43" dur="1" fill="hold">
                                          <p:stCondLst>
                                            <p:cond delay="0"/>
                                          </p:stCondLst>
                                        </p:cTn>
                                        <p:tgtEl>
                                          <p:spTgt spid="3">
                                            <p:txEl>
                                              <p:pRg st="4" end="4"/>
                                            </p:txEl>
                                          </p:spTgt>
                                        </p:tgtEl>
                                        <p:attrNameLst>
                                          <p:attrName>style.visibility</p:attrName>
                                        </p:attrNameLst>
                                      </p:cBhvr>
                                      <p:to>
                                        <p:strVal val="visible"/>
                                      </p:to>
                                    </p:set>
                                    <p:animEffect transition="in" filter="randombar(horizontal)">
                                      <p:cBhvr>
                                        <p:cTn id="4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chemeClr val="accent3">
              <a:lumMod val="20000"/>
              <a:lumOff val="80000"/>
            </a:schemeClr>
          </a:solidFill>
        </p:spPr>
        <p:txBody>
          <a:bodyPr>
            <a:noAutofit/>
          </a:bodyPr>
          <a:lstStyle/>
          <a:p>
            <a:r>
              <a:rPr lang="es-CO" sz="3600" b="1" i="1" dirty="0"/>
              <a:t>¿Cuál será </a:t>
            </a:r>
            <a:r>
              <a:rPr lang="es-CO" sz="3600" b="1" i="1" dirty="0" smtClean="0"/>
              <a:t>el documento</a:t>
            </a:r>
            <a:r>
              <a:rPr lang="es-CO" sz="3600" b="1" i="1" dirty="0" smtClean="0"/>
              <a:t> que se exigirá </a:t>
            </a:r>
            <a:r>
              <a:rPr lang="es-CO" sz="3600" b="1" i="1" dirty="0"/>
              <a:t>para ingresar al reino de los cielos</a:t>
            </a:r>
            <a:r>
              <a:rPr lang="es-CO" sz="3600" b="1" i="1" dirty="0" smtClean="0"/>
              <a:t>?</a:t>
            </a:r>
            <a:endParaRPr lang="es-CO" sz="3600" b="1" i="1" dirty="0"/>
          </a:p>
        </p:txBody>
      </p:sp>
      <p:sp>
        <p:nvSpPr>
          <p:cNvPr id="3" name="2 Marcador de contenido"/>
          <p:cNvSpPr>
            <a:spLocks noGrp="1"/>
          </p:cNvSpPr>
          <p:nvPr>
            <p:ph idx="1"/>
          </p:nvPr>
        </p:nvSpPr>
        <p:spPr>
          <a:xfrm>
            <a:off x="395536" y="1844824"/>
            <a:ext cx="5482952" cy="4525963"/>
          </a:xfrm>
          <a:solidFill>
            <a:schemeClr val="bg1"/>
          </a:solidFill>
        </p:spPr>
        <p:txBody>
          <a:bodyPr>
            <a:normAutofit lnSpcReduction="10000"/>
          </a:bodyPr>
          <a:lstStyle/>
          <a:p>
            <a:pPr marL="0" indent="0" algn="ctr">
              <a:buNone/>
            </a:pPr>
            <a:r>
              <a:rPr lang="es-CO" u="sng" dirty="0" smtClean="0">
                <a:solidFill>
                  <a:srgbClr val="FF0000"/>
                </a:solidFill>
              </a:rPr>
              <a:t>Mat.7:21-23</a:t>
            </a:r>
            <a:r>
              <a:rPr lang="es-CO" dirty="0"/>
              <a:t>. "</a:t>
            </a:r>
            <a:r>
              <a:rPr lang="es-CO" sz="3000" dirty="0">
                <a:latin typeface="Agency FB" pitchFamily="34" charset="0"/>
              </a:rPr>
              <a:t>No todo el que me dice: "¡Señor, Señor!", entrará en el reino de los cielos, </a:t>
            </a:r>
            <a:r>
              <a:rPr lang="es-CO" sz="3000" u="sng" dirty="0" smtClean="0">
                <a:latin typeface="Agency FB" pitchFamily="34" charset="0"/>
              </a:rPr>
              <a:t>SINO EL QUE HACE LA VOLUNTAD DE MI PADRE QUE ESTÁ EN LOS CIELOS</a:t>
            </a:r>
            <a:r>
              <a:rPr lang="es-CO" sz="3000" dirty="0" smtClean="0">
                <a:latin typeface="Agency FB" pitchFamily="34" charset="0"/>
              </a:rPr>
              <a:t>. </a:t>
            </a:r>
            <a:r>
              <a:rPr lang="es-CO" sz="3000" dirty="0" smtClean="0">
                <a:latin typeface="Agency FB" pitchFamily="34" charset="0"/>
              </a:rPr>
              <a:t>22 </a:t>
            </a:r>
            <a:r>
              <a:rPr lang="es-CO" sz="3000" dirty="0">
                <a:latin typeface="Agency FB" pitchFamily="34" charset="0"/>
              </a:rPr>
              <a:t>Muchos me dirán en aquel día:[16] "Señor, Señor, ¿no profetizamos en tu nombre, y en tu nombre echamos fuera demonios, y en tu nombre hicimos muchos milagros?" </a:t>
            </a:r>
            <a:r>
              <a:rPr lang="es-CO" sz="3000" dirty="0" smtClean="0">
                <a:latin typeface="Agency FB" pitchFamily="34" charset="0"/>
              </a:rPr>
              <a:t> </a:t>
            </a:r>
            <a:r>
              <a:rPr lang="es-CO" sz="3000" dirty="0">
                <a:latin typeface="Agency FB" pitchFamily="34" charset="0"/>
              </a:rPr>
              <a:t>23 Entonces les declararé: "Nunca os conocí</a:t>
            </a:r>
            <a:r>
              <a:rPr lang="es-CO" sz="3000" dirty="0" smtClean="0">
                <a:latin typeface="Agency FB" pitchFamily="34" charset="0"/>
              </a:rPr>
              <a:t>. </a:t>
            </a:r>
            <a:r>
              <a:rPr lang="es-CO" sz="3000" dirty="0">
                <a:latin typeface="Agency FB" pitchFamily="34" charset="0"/>
              </a:rPr>
              <a:t>¡Apartaos de mí, hacedores de maldad</a:t>
            </a:r>
            <a:r>
              <a:rPr lang="es-CO" sz="3000" dirty="0" smtClean="0">
                <a:latin typeface="Agency FB" pitchFamily="34" charset="0"/>
              </a:rPr>
              <a:t>!«</a:t>
            </a:r>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1844824"/>
            <a:ext cx="2736304"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5929238" y="5157192"/>
            <a:ext cx="3035250" cy="1200329"/>
          </a:xfrm>
          <a:prstGeom prst="rect">
            <a:avLst/>
          </a:prstGeom>
          <a:solidFill>
            <a:schemeClr val="accent1">
              <a:lumMod val="40000"/>
              <a:lumOff val="60000"/>
            </a:schemeClr>
          </a:solidFill>
        </p:spPr>
        <p:txBody>
          <a:bodyPr wrap="square">
            <a:spAutoFit/>
          </a:bodyPr>
          <a:lstStyle/>
          <a:p>
            <a:pPr algn="ctr"/>
            <a:r>
              <a:rPr lang="es-CO" sz="2400" b="1" dirty="0">
                <a:solidFill>
                  <a:srgbClr val="FF0000"/>
                </a:solidFill>
              </a:rPr>
              <a:t>La voluntad de Dios, está expresada en los diez mandamientos</a:t>
            </a:r>
          </a:p>
        </p:txBody>
      </p:sp>
    </p:spTree>
    <p:extLst>
      <p:ext uri="{BB962C8B-B14F-4D97-AF65-F5344CB8AC3E}">
        <p14:creationId xmlns:p14="http://schemas.microsoft.com/office/powerpoint/2010/main" val="144720189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1000" fill="hold"/>
                                        <p:tgtEl>
                                          <p:spTgt spid="2"/>
                                        </p:tgtEl>
                                        <p:attrNameLst>
                                          <p:attrName>ppt_w</p:attrName>
                                        </p:attrNameLst>
                                      </p:cBhvr>
                                      <p:tavLst>
                                        <p:tav tm="0">
                                          <p:val>
                                            <p:fltVal val="0"/>
                                          </p:val>
                                        </p:tav>
                                        <p:tav tm="100000">
                                          <p:val>
                                            <p:strVal val="#ppt_w"/>
                                          </p:val>
                                        </p:tav>
                                      </p:tavLst>
                                    </p:anim>
                                    <p:anim calcmode="lin" valueType="num">
                                      <p:cBhvr>
                                        <p:cTn id="20" dur="1000" fill="hold"/>
                                        <p:tgtEl>
                                          <p:spTgt spid="2"/>
                                        </p:tgtEl>
                                        <p:attrNameLst>
                                          <p:attrName>ppt_h</p:attrName>
                                        </p:attrNameLst>
                                      </p:cBhvr>
                                      <p:tavLst>
                                        <p:tav tm="0">
                                          <p:val>
                                            <p:fltVal val="0"/>
                                          </p:val>
                                        </p:tav>
                                        <p:tav tm="100000">
                                          <p:val>
                                            <p:strVal val="#ppt_h"/>
                                          </p:val>
                                        </p:tav>
                                      </p:tavLst>
                                    </p:anim>
                                    <p:anim calcmode="lin" valueType="num">
                                      <p:cBhvr>
                                        <p:cTn id="21" dur="1000" fill="hold"/>
                                        <p:tgtEl>
                                          <p:spTgt spid="2"/>
                                        </p:tgtEl>
                                        <p:attrNameLst>
                                          <p:attrName>style.rotation</p:attrName>
                                        </p:attrNameLst>
                                      </p:cBhvr>
                                      <p:tavLst>
                                        <p:tav tm="0">
                                          <p:val>
                                            <p:fltVal val="90"/>
                                          </p:val>
                                        </p:tav>
                                        <p:tav tm="100000">
                                          <p:val>
                                            <p:fltVal val="0"/>
                                          </p:val>
                                        </p:tav>
                                      </p:tavLst>
                                    </p:anim>
                                    <p:animEffect transition="in" filter="fade">
                                      <p:cBhvr>
                                        <p:cTn id="22"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20000"/>
              <a:lumOff val="80000"/>
            </a:schemeClr>
          </a:solidFill>
        </p:spPr>
        <p:txBody>
          <a:bodyPr>
            <a:normAutofit fontScale="90000"/>
          </a:bodyPr>
          <a:lstStyle/>
          <a:p>
            <a:r>
              <a:rPr lang="es-CO" sz="3600" b="1" dirty="0"/>
              <a:t>¿De que privilegios disfrutarán los que obedezcan la </a:t>
            </a:r>
            <a:r>
              <a:rPr lang="es-CO" sz="3600" b="1" dirty="0" smtClean="0"/>
              <a:t>Voluntad </a:t>
            </a:r>
            <a:r>
              <a:rPr lang="es-CO" sz="3600" b="1" dirty="0"/>
              <a:t>de Dios</a:t>
            </a:r>
            <a:r>
              <a:rPr lang="es-CO" sz="3600" b="1" dirty="0" smtClean="0"/>
              <a:t>?</a:t>
            </a:r>
            <a:endParaRPr lang="es-CO" b="1" dirty="0"/>
          </a:p>
        </p:txBody>
      </p:sp>
      <p:sp>
        <p:nvSpPr>
          <p:cNvPr id="3" name="2 Marcador de contenido"/>
          <p:cNvSpPr>
            <a:spLocks noGrp="1"/>
          </p:cNvSpPr>
          <p:nvPr>
            <p:ph idx="1"/>
          </p:nvPr>
        </p:nvSpPr>
        <p:spPr>
          <a:xfrm>
            <a:off x="457200" y="1600201"/>
            <a:ext cx="5698976" cy="2980928"/>
          </a:xfrm>
          <a:solidFill>
            <a:schemeClr val="bg1"/>
          </a:solidFill>
        </p:spPr>
        <p:txBody>
          <a:bodyPr>
            <a:normAutofit lnSpcReduction="10000"/>
          </a:bodyPr>
          <a:lstStyle/>
          <a:p>
            <a:r>
              <a:rPr lang="es-CO" u="sng" dirty="0">
                <a:solidFill>
                  <a:srgbClr val="FF0000"/>
                </a:solidFill>
              </a:rPr>
              <a:t>Isaías 58:13,14</a:t>
            </a:r>
            <a:r>
              <a:rPr lang="es-CO" dirty="0"/>
              <a:t>. </a:t>
            </a:r>
            <a:r>
              <a:rPr lang="es-CO" dirty="0" smtClean="0"/>
              <a:t>«</a:t>
            </a:r>
            <a:r>
              <a:rPr lang="es-CO" sz="2800" dirty="0" smtClean="0">
                <a:latin typeface="Agency FB" pitchFamily="34" charset="0"/>
              </a:rPr>
              <a:t>Si </a:t>
            </a:r>
            <a:r>
              <a:rPr lang="es-CO" sz="2800" dirty="0">
                <a:latin typeface="Agency FB" pitchFamily="34" charset="0"/>
              </a:rPr>
              <a:t>retrajeres del sábado tu pie, de hacer tu voluntad en mi día santo, y al sábado llamares delicias, santo, glorioso de Jehová; y lo honrares, no andando en tus propios caminos, ni buscando tu voluntad, ni hablando tus propias palabras; </a:t>
            </a:r>
            <a:r>
              <a:rPr lang="es-CO" sz="2800" dirty="0" smtClean="0">
                <a:latin typeface="Agency FB" pitchFamily="34" charset="0"/>
              </a:rPr>
              <a:t> </a:t>
            </a:r>
            <a:r>
              <a:rPr lang="es-CO" sz="2800" dirty="0">
                <a:latin typeface="Agency FB" pitchFamily="34" charset="0"/>
              </a:rPr>
              <a:t>14 entonces te deleitarás en Jehová; </a:t>
            </a:r>
            <a:endParaRPr lang="es-CO"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1556792"/>
            <a:ext cx="2592288" cy="30243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827584" y="4869160"/>
            <a:ext cx="7488832" cy="1384995"/>
          </a:xfrm>
          <a:prstGeom prst="rect">
            <a:avLst/>
          </a:prstGeom>
          <a:solidFill>
            <a:schemeClr val="bg1"/>
          </a:solidFill>
        </p:spPr>
        <p:txBody>
          <a:bodyPr wrap="square">
            <a:spAutoFit/>
          </a:bodyPr>
          <a:lstStyle/>
          <a:p>
            <a:r>
              <a:rPr lang="es-CO" sz="2800" dirty="0">
                <a:latin typeface="Agency FB" pitchFamily="34" charset="0"/>
              </a:rPr>
              <a:t>y yo te haré subir sobre las alturas de la tierra, y te daré a comer la heredad de Jacob tu padre; porque la boca de Jehová lo ha hablado</a:t>
            </a:r>
            <a:r>
              <a:rPr lang="es-CO" sz="2800" dirty="0" smtClean="0">
                <a:latin typeface="Agency FB" pitchFamily="34" charset="0"/>
              </a:rPr>
              <a:t>». </a:t>
            </a:r>
            <a:endParaRPr lang="es-CO" sz="2800" dirty="0">
              <a:latin typeface="Agency FB" pitchFamily="34" charset="0"/>
            </a:endParaRPr>
          </a:p>
        </p:txBody>
      </p:sp>
    </p:spTree>
    <p:extLst>
      <p:ext uri="{BB962C8B-B14F-4D97-AF65-F5344CB8AC3E}">
        <p14:creationId xmlns:p14="http://schemas.microsoft.com/office/powerpoint/2010/main" val="214755228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1026"/>
                                        </p:tgtEl>
                                        <p:attrNameLst>
                                          <p:attrName>style.visibility</p:attrName>
                                        </p:attrNameLst>
                                      </p:cBhvr>
                                      <p:to>
                                        <p:strVal val="visible"/>
                                      </p:to>
                                    </p:set>
                                    <p:animEffect transition="in" filter="wipe(down)">
                                      <p:cBhvr>
                                        <p:cTn id="23" dur="580">
                                          <p:stCondLst>
                                            <p:cond delay="0"/>
                                          </p:stCondLst>
                                        </p:cTn>
                                        <p:tgtEl>
                                          <p:spTgt spid="1026"/>
                                        </p:tgtEl>
                                      </p:cBhvr>
                                    </p:animEffect>
                                    <p:anim calcmode="lin" valueType="num">
                                      <p:cBhvr>
                                        <p:cTn id="24"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29" dur="26">
                                          <p:stCondLst>
                                            <p:cond delay="650"/>
                                          </p:stCondLst>
                                        </p:cTn>
                                        <p:tgtEl>
                                          <p:spTgt spid="1026"/>
                                        </p:tgtEl>
                                      </p:cBhvr>
                                      <p:to x="100000" y="60000"/>
                                    </p:animScale>
                                    <p:animScale>
                                      <p:cBhvr>
                                        <p:cTn id="30" dur="166" decel="50000">
                                          <p:stCondLst>
                                            <p:cond delay="676"/>
                                          </p:stCondLst>
                                        </p:cTn>
                                        <p:tgtEl>
                                          <p:spTgt spid="1026"/>
                                        </p:tgtEl>
                                      </p:cBhvr>
                                      <p:to x="100000" y="100000"/>
                                    </p:animScale>
                                    <p:animScale>
                                      <p:cBhvr>
                                        <p:cTn id="31" dur="26">
                                          <p:stCondLst>
                                            <p:cond delay="1312"/>
                                          </p:stCondLst>
                                        </p:cTn>
                                        <p:tgtEl>
                                          <p:spTgt spid="1026"/>
                                        </p:tgtEl>
                                      </p:cBhvr>
                                      <p:to x="100000" y="80000"/>
                                    </p:animScale>
                                    <p:animScale>
                                      <p:cBhvr>
                                        <p:cTn id="32" dur="166" decel="50000">
                                          <p:stCondLst>
                                            <p:cond delay="1338"/>
                                          </p:stCondLst>
                                        </p:cTn>
                                        <p:tgtEl>
                                          <p:spTgt spid="1026"/>
                                        </p:tgtEl>
                                      </p:cBhvr>
                                      <p:to x="100000" y="100000"/>
                                    </p:animScale>
                                    <p:animScale>
                                      <p:cBhvr>
                                        <p:cTn id="33" dur="26">
                                          <p:stCondLst>
                                            <p:cond delay="1642"/>
                                          </p:stCondLst>
                                        </p:cTn>
                                        <p:tgtEl>
                                          <p:spTgt spid="1026"/>
                                        </p:tgtEl>
                                      </p:cBhvr>
                                      <p:to x="100000" y="90000"/>
                                    </p:animScale>
                                    <p:animScale>
                                      <p:cBhvr>
                                        <p:cTn id="34" dur="166" decel="50000">
                                          <p:stCondLst>
                                            <p:cond delay="1668"/>
                                          </p:stCondLst>
                                        </p:cTn>
                                        <p:tgtEl>
                                          <p:spTgt spid="1026"/>
                                        </p:tgtEl>
                                      </p:cBhvr>
                                      <p:to x="100000" y="100000"/>
                                    </p:animScale>
                                    <p:animScale>
                                      <p:cBhvr>
                                        <p:cTn id="35" dur="26">
                                          <p:stCondLst>
                                            <p:cond delay="1808"/>
                                          </p:stCondLst>
                                        </p:cTn>
                                        <p:tgtEl>
                                          <p:spTgt spid="1026"/>
                                        </p:tgtEl>
                                      </p:cBhvr>
                                      <p:to x="100000" y="95000"/>
                                    </p:animScale>
                                    <p:animScale>
                                      <p:cBhvr>
                                        <p:cTn id="36" dur="166" decel="50000">
                                          <p:stCondLst>
                                            <p:cond delay="1834"/>
                                          </p:stCondLst>
                                        </p:cTn>
                                        <p:tgtEl>
                                          <p:spTgt spid="1026"/>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down)">
                                      <p:cBhvr>
                                        <p:cTn id="39" dur="580">
                                          <p:stCondLst>
                                            <p:cond delay="0"/>
                                          </p:stCondLst>
                                        </p:cTn>
                                        <p:tgtEl>
                                          <p:spTgt spid="4"/>
                                        </p:tgtEl>
                                      </p:cBhvr>
                                    </p:animEffect>
                                    <p:anim calcmode="lin" valueType="num">
                                      <p:cBhvr>
                                        <p:cTn id="40"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45" dur="26">
                                          <p:stCondLst>
                                            <p:cond delay="650"/>
                                          </p:stCondLst>
                                        </p:cTn>
                                        <p:tgtEl>
                                          <p:spTgt spid="4"/>
                                        </p:tgtEl>
                                      </p:cBhvr>
                                      <p:to x="100000" y="60000"/>
                                    </p:animScale>
                                    <p:animScale>
                                      <p:cBhvr>
                                        <p:cTn id="46" dur="166" decel="50000">
                                          <p:stCondLst>
                                            <p:cond delay="676"/>
                                          </p:stCondLst>
                                        </p:cTn>
                                        <p:tgtEl>
                                          <p:spTgt spid="4"/>
                                        </p:tgtEl>
                                      </p:cBhvr>
                                      <p:to x="100000" y="100000"/>
                                    </p:animScale>
                                    <p:animScale>
                                      <p:cBhvr>
                                        <p:cTn id="47" dur="26">
                                          <p:stCondLst>
                                            <p:cond delay="1312"/>
                                          </p:stCondLst>
                                        </p:cTn>
                                        <p:tgtEl>
                                          <p:spTgt spid="4"/>
                                        </p:tgtEl>
                                      </p:cBhvr>
                                      <p:to x="100000" y="80000"/>
                                    </p:animScale>
                                    <p:animScale>
                                      <p:cBhvr>
                                        <p:cTn id="48" dur="166" decel="50000">
                                          <p:stCondLst>
                                            <p:cond delay="1338"/>
                                          </p:stCondLst>
                                        </p:cTn>
                                        <p:tgtEl>
                                          <p:spTgt spid="4"/>
                                        </p:tgtEl>
                                      </p:cBhvr>
                                      <p:to x="100000" y="100000"/>
                                    </p:animScale>
                                    <p:animScale>
                                      <p:cBhvr>
                                        <p:cTn id="49" dur="26">
                                          <p:stCondLst>
                                            <p:cond delay="1642"/>
                                          </p:stCondLst>
                                        </p:cTn>
                                        <p:tgtEl>
                                          <p:spTgt spid="4"/>
                                        </p:tgtEl>
                                      </p:cBhvr>
                                      <p:to x="100000" y="90000"/>
                                    </p:animScale>
                                    <p:animScale>
                                      <p:cBhvr>
                                        <p:cTn id="50" dur="166" decel="50000">
                                          <p:stCondLst>
                                            <p:cond delay="1668"/>
                                          </p:stCondLst>
                                        </p:cTn>
                                        <p:tgtEl>
                                          <p:spTgt spid="4"/>
                                        </p:tgtEl>
                                      </p:cBhvr>
                                      <p:to x="100000" y="100000"/>
                                    </p:animScale>
                                    <p:animScale>
                                      <p:cBhvr>
                                        <p:cTn id="51" dur="26">
                                          <p:stCondLst>
                                            <p:cond delay="1808"/>
                                          </p:stCondLst>
                                        </p:cTn>
                                        <p:tgtEl>
                                          <p:spTgt spid="4"/>
                                        </p:tgtEl>
                                      </p:cBhvr>
                                      <p:to x="100000" y="95000"/>
                                    </p:animScale>
                                    <p:animScale>
                                      <p:cBhvr>
                                        <p:cTn id="52"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84976" cy="6480720"/>
          </a:xfrm>
          <a:gradFill>
            <a:gsLst>
              <a:gs pos="0">
                <a:srgbClr val="FFEFD1"/>
              </a:gs>
              <a:gs pos="64999">
                <a:srgbClr val="F0EBD5"/>
              </a:gs>
              <a:gs pos="100000">
                <a:srgbClr val="D1C39F"/>
              </a:gs>
            </a:gsLst>
            <a:lin ang="5400000" scaled="0"/>
          </a:gradFill>
        </p:spPr>
        <p:txBody>
          <a:bodyPr>
            <a:normAutofit fontScale="62500" lnSpcReduction="20000"/>
          </a:bodyPr>
          <a:lstStyle/>
          <a:p>
            <a:pPr marL="0" indent="0">
              <a:buNone/>
            </a:pPr>
            <a:endParaRPr lang="es-CO" b="1" u="sng" dirty="0" smtClean="0">
              <a:solidFill>
                <a:srgbClr val="FF0000"/>
              </a:solidFill>
            </a:endParaRPr>
          </a:p>
          <a:p>
            <a:pPr marL="0" indent="0">
              <a:buNone/>
            </a:pPr>
            <a:r>
              <a:rPr lang="es-CO" b="1" u="sng" dirty="0" smtClean="0">
                <a:solidFill>
                  <a:srgbClr val="FF0000"/>
                </a:solidFill>
              </a:rPr>
              <a:t>Apoc.22:14</a:t>
            </a:r>
            <a:r>
              <a:rPr lang="es-CO" dirty="0"/>
              <a:t>. Bienaventurados los que guardan sus mandamientos, </a:t>
            </a:r>
            <a:r>
              <a:rPr lang="es-CO" u="sng" dirty="0"/>
              <a:t>para tener derecho al árbol de la vida</a:t>
            </a:r>
            <a:r>
              <a:rPr lang="es-CO" dirty="0"/>
              <a:t>, y </a:t>
            </a:r>
            <a:r>
              <a:rPr lang="es-CO" u="sng" dirty="0"/>
              <a:t>poder entrar por las puertas en la ciudad</a:t>
            </a:r>
            <a:r>
              <a:rPr lang="es-CO" dirty="0"/>
              <a:t>.</a:t>
            </a:r>
            <a:endParaRPr lang="es-CO" dirty="0" smtClean="0"/>
          </a:p>
          <a:p>
            <a:pPr marL="0" indent="0">
              <a:buNone/>
            </a:pPr>
            <a:endParaRPr lang="es-CO" dirty="0"/>
          </a:p>
          <a:p>
            <a:pPr marL="0" indent="0">
              <a:buNone/>
            </a:pPr>
            <a:r>
              <a:rPr lang="es-CO" b="1" u="sng" dirty="0" smtClean="0">
                <a:solidFill>
                  <a:srgbClr val="FF0000"/>
                </a:solidFill>
              </a:rPr>
              <a:t>Apoc.21:1-8</a:t>
            </a:r>
            <a:r>
              <a:rPr lang="es-CO" b="1" u="sng" dirty="0">
                <a:solidFill>
                  <a:srgbClr val="FF0000"/>
                </a:solidFill>
              </a:rPr>
              <a:t>, </a:t>
            </a:r>
            <a:r>
              <a:rPr lang="es-CO" b="1" u="sng" dirty="0" smtClean="0">
                <a:solidFill>
                  <a:srgbClr val="FF0000"/>
                </a:solidFill>
              </a:rPr>
              <a:t>27</a:t>
            </a:r>
            <a:r>
              <a:rPr lang="es-CO" dirty="0" smtClean="0"/>
              <a:t>. Y </a:t>
            </a:r>
            <a:r>
              <a:rPr lang="es-CO" dirty="0"/>
              <a:t>vi un cielo nuevo y una tierra nueva; porque el primer cielo y la primera tierra habían pasado, y el mar no existía ya más. </a:t>
            </a:r>
            <a:r>
              <a:rPr lang="es-CO" dirty="0" smtClean="0"/>
              <a:t> </a:t>
            </a:r>
            <a:r>
              <a:rPr lang="es-CO" dirty="0"/>
              <a:t>2 Y yo Juan vi la santa ciudad, la nueva Jerusalén, que descendía del cielo, de Dios, dispuesta como una novia ataviada para su marido. </a:t>
            </a:r>
            <a:r>
              <a:rPr lang="es-CO" dirty="0" smtClean="0"/>
              <a:t> </a:t>
            </a:r>
            <a:r>
              <a:rPr lang="es-CO" dirty="0"/>
              <a:t>3 Y oí una gran voz del cielo que decía: He aquí el tabernáculo de Dios con los hombres, y </a:t>
            </a:r>
            <a:r>
              <a:rPr lang="es-CO" b="1" u="sng" dirty="0"/>
              <a:t>Él morará con ellos</a:t>
            </a:r>
            <a:r>
              <a:rPr lang="es-CO" dirty="0"/>
              <a:t>; y </a:t>
            </a:r>
            <a:r>
              <a:rPr lang="es-CO" b="1" u="sng" dirty="0"/>
              <a:t>ellos serán su pueblo</a:t>
            </a:r>
            <a:r>
              <a:rPr lang="es-CO" dirty="0"/>
              <a:t>, y </a:t>
            </a:r>
            <a:r>
              <a:rPr lang="es-CO" b="1" u="sng" dirty="0"/>
              <a:t>Dios mismo estará con ellos</a:t>
            </a:r>
            <a:r>
              <a:rPr lang="es-CO" dirty="0"/>
              <a:t>, y será su Dios. </a:t>
            </a:r>
            <a:r>
              <a:rPr lang="es-CO" dirty="0" smtClean="0"/>
              <a:t> </a:t>
            </a:r>
            <a:r>
              <a:rPr lang="es-CO" dirty="0"/>
              <a:t>4 Y </a:t>
            </a:r>
            <a:r>
              <a:rPr lang="es-CO" b="1" u="sng" dirty="0"/>
              <a:t>enjugará Dios toda lágrima de los ojos de ellos</a:t>
            </a:r>
            <a:r>
              <a:rPr lang="es-CO" dirty="0"/>
              <a:t>; y ya no habrá muerte, ni habrá más llanto, ni clamor, ni dolor; porque las primeras cosas pasaron. </a:t>
            </a:r>
            <a:r>
              <a:rPr lang="es-CO" dirty="0" smtClean="0"/>
              <a:t> </a:t>
            </a:r>
            <a:r>
              <a:rPr lang="es-CO" dirty="0"/>
              <a:t>5 Y el que estaba sentado en el trono dijo: He aquí, yo hago nuevas todas las cosas</a:t>
            </a:r>
            <a:r>
              <a:rPr lang="es-CO" dirty="0" smtClean="0"/>
              <a:t>.</a:t>
            </a:r>
          </a:p>
          <a:p>
            <a:pPr marL="0" indent="0">
              <a:buNone/>
            </a:pPr>
            <a:endParaRPr lang="es-CO" dirty="0"/>
          </a:p>
          <a:p>
            <a:pPr marL="0" indent="0">
              <a:buNone/>
            </a:pPr>
            <a:r>
              <a:rPr lang="es-CO" dirty="0" smtClean="0"/>
              <a:t> </a:t>
            </a:r>
            <a:r>
              <a:rPr lang="es-CO" dirty="0"/>
              <a:t>Y me dijo: Escribe; porque estas palabras son fieles y verdaderas. </a:t>
            </a:r>
            <a:r>
              <a:rPr lang="es-CO" dirty="0" smtClean="0"/>
              <a:t> </a:t>
            </a:r>
            <a:r>
              <a:rPr lang="es-CO" dirty="0"/>
              <a:t>6 Y me dijo: Hecho es. Yo soy el Alfa y la Omega, el principio y el fin. Al que tuviere sed, yo le daré de la fuente del agua de vida gratuitamente. </a:t>
            </a:r>
            <a:r>
              <a:rPr lang="es-CO" dirty="0" smtClean="0"/>
              <a:t> </a:t>
            </a:r>
            <a:r>
              <a:rPr lang="es-CO" dirty="0"/>
              <a:t>7 </a:t>
            </a:r>
            <a:r>
              <a:rPr lang="es-CO" b="1" u="sng" dirty="0"/>
              <a:t>El que venciere, heredará todas las cosas; y yo seré su Dios, y él será mi hijo</a:t>
            </a:r>
            <a:r>
              <a:rPr lang="es-CO" dirty="0"/>
              <a:t>. </a:t>
            </a:r>
            <a:r>
              <a:rPr lang="es-CO" dirty="0" smtClean="0"/>
              <a:t>8 </a:t>
            </a:r>
            <a:r>
              <a:rPr lang="es-CO" dirty="0"/>
              <a:t>Mas los temerosos e incrédulos, los abominables y homicidas, los fornicarios y hechiceros, los idólatras, y todos los mentirosos, tendrán su parte en el lago que arde con fuego y azufre, que es la muerte segunda. </a:t>
            </a:r>
            <a:r>
              <a:rPr lang="es-CO" dirty="0" smtClean="0"/>
              <a:t>27. Y </a:t>
            </a:r>
            <a:r>
              <a:rPr lang="es-CO" dirty="0"/>
              <a:t>no entrará en ella ninguna cosa inmunda, o que hace abominación o mentira; </a:t>
            </a:r>
            <a:r>
              <a:rPr lang="es-CO" b="1" u="sng" dirty="0"/>
              <a:t>sino sólo aquellos que están escritos en el libro de la vida del Cordero</a:t>
            </a:r>
            <a:r>
              <a:rPr lang="es-CO" dirty="0"/>
              <a:t>.</a:t>
            </a:r>
          </a:p>
          <a:p>
            <a:endParaRPr lang="es-CO" dirty="0"/>
          </a:p>
        </p:txBody>
      </p:sp>
    </p:spTree>
    <p:extLst>
      <p:ext uri="{BB962C8B-B14F-4D97-AF65-F5344CB8AC3E}">
        <p14:creationId xmlns:p14="http://schemas.microsoft.com/office/powerpoint/2010/main" val="3772891776"/>
      </p:ext>
    </p:extLst>
  </p:cSld>
  <p:clrMapOvr>
    <a:masterClrMapping/>
  </p:clrMapOvr>
  <p:transition spd="slow">
    <p:cove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904656"/>
          </a:xfrm>
          <a:solidFill>
            <a:schemeClr val="accent4">
              <a:lumMod val="20000"/>
              <a:lumOff val="80000"/>
            </a:schemeClr>
          </a:solidFill>
        </p:spPr>
        <p:txBody>
          <a:bodyPr>
            <a:normAutofit fontScale="85000" lnSpcReduction="10000"/>
          </a:bodyPr>
          <a:lstStyle/>
          <a:p>
            <a:pPr marL="0" indent="0">
              <a:buNone/>
            </a:pPr>
            <a:endParaRPr lang="es-CO" b="1" u="sng" dirty="0" smtClean="0">
              <a:solidFill>
                <a:srgbClr val="FF0000"/>
              </a:solidFill>
            </a:endParaRPr>
          </a:p>
          <a:p>
            <a:pPr marL="0" indent="0" algn="ctr">
              <a:buNone/>
            </a:pPr>
            <a:r>
              <a:rPr lang="es-CO" b="1" u="sng" dirty="0" smtClean="0">
                <a:solidFill>
                  <a:srgbClr val="FF0000"/>
                </a:solidFill>
              </a:rPr>
              <a:t>Apoc.22:1-7</a:t>
            </a:r>
            <a:r>
              <a:rPr lang="es-CO" dirty="0"/>
              <a:t>. </a:t>
            </a:r>
            <a:r>
              <a:rPr lang="es-CO" dirty="0" smtClean="0"/>
              <a:t>«</a:t>
            </a:r>
            <a:r>
              <a:rPr lang="es-CO" dirty="0" smtClean="0">
                <a:latin typeface="Agency FB" pitchFamily="34" charset="0"/>
              </a:rPr>
              <a:t>Y </a:t>
            </a:r>
            <a:r>
              <a:rPr lang="es-CO" dirty="0">
                <a:latin typeface="Agency FB" pitchFamily="34" charset="0"/>
              </a:rPr>
              <a:t>me mostró un río puro de agua de vida, límpido como el cristal, que provenía del trono de Dios y del Cordero</a:t>
            </a:r>
            <a:r>
              <a:rPr lang="es-CO" dirty="0" smtClean="0">
                <a:latin typeface="Agency FB" pitchFamily="34" charset="0"/>
              </a:rPr>
              <a:t>. </a:t>
            </a:r>
            <a:r>
              <a:rPr lang="es-CO" dirty="0">
                <a:latin typeface="Agency FB" pitchFamily="34" charset="0"/>
              </a:rPr>
              <a:t>2 En el medio de la calle de ella, y de uno y de otro lado del río, estaba el árbol de la vida, que lleva doce frutos, dando cada mes su fruto; y las hojas del árbol eran para la sanidad de las naciones</a:t>
            </a:r>
            <a:r>
              <a:rPr lang="es-CO" dirty="0" smtClean="0">
                <a:latin typeface="Agency FB" pitchFamily="34" charset="0"/>
              </a:rPr>
              <a:t>. </a:t>
            </a:r>
            <a:r>
              <a:rPr lang="es-CO" dirty="0">
                <a:latin typeface="Agency FB" pitchFamily="34" charset="0"/>
              </a:rPr>
              <a:t>3 Y no habrá más maldición; y el trono de Dios y del Cordero estará en ella, y </a:t>
            </a:r>
            <a:r>
              <a:rPr lang="es-CO" b="1" u="sng" dirty="0">
                <a:latin typeface="Agency FB" pitchFamily="34" charset="0"/>
              </a:rPr>
              <a:t>sus siervos le servirán</a:t>
            </a:r>
            <a:r>
              <a:rPr lang="es-CO" dirty="0" smtClean="0">
                <a:latin typeface="Agency FB" pitchFamily="34" charset="0"/>
              </a:rPr>
              <a:t>; </a:t>
            </a:r>
            <a:r>
              <a:rPr lang="es-CO" dirty="0">
                <a:latin typeface="Agency FB" pitchFamily="34" charset="0"/>
              </a:rPr>
              <a:t>4 y </a:t>
            </a:r>
            <a:r>
              <a:rPr lang="es-CO" b="1" u="sng" dirty="0">
                <a:latin typeface="Agency FB" pitchFamily="34" charset="0"/>
              </a:rPr>
              <a:t>verán su rostro</a:t>
            </a:r>
            <a:r>
              <a:rPr lang="es-CO" dirty="0">
                <a:latin typeface="Agency FB" pitchFamily="34" charset="0"/>
              </a:rPr>
              <a:t>, y </a:t>
            </a:r>
            <a:r>
              <a:rPr lang="es-CO" b="1" u="sng" dirty="0">
                <a:latin typeface="Agency FB" pitchFamily="34" charset="0"/>
              </a:rPr>
              <a:t>su nombre estará en sus frentes</a:t>
            </a:r>
            <a:r>
              <a:rPr lang="es-CO" dirty="0" smtClean="0">
                <a:latin typeface="Agency FB" pitchFamily="34" charset="0"/>
              </a:rPr>
              <a:t>. </a:t>
            </a:r>
            <a:r>
              <a:rPr lang="es-CO" dirty="0">
                <a:latin typeface="Agency FB" pitchFamily="34" charset="0"/>
              </a:rPr>
              <a:t>5 Y allí no habrá más noche; y </a:t>
            </a:r>
            <a:r>
              <a:rPr lang="es-CO" b="1" u="sng" dirty="0">
                <a:latin typeface="Agency FB" pitchFamily="34" charset="0"/>
              </a:rPr>
              <a:t>no tienen necesidad de lámpara, ni de luz de sol, porque el Señor Dios los alumbrará; y reinarán por </a:t>
            </a:r>
            <a:r>
              <a:rPr lang="es-CO" b="1" u="sng" dirty="0" smtClean="0">
                <a:latin typeface="Agency FB" pitchFamily="34" charset="0"/>
              </a:rPr>
              <a:t>siempre</a:t>
            </a:r>
          </a:p>
          <a:p>
            <a:pPr marL="0" indent="0" algn="ctr">
              <a:buNone/>
            </a:pPr>
            <a:r>
              <a:rPr lang="es-CO" b="1" u="sng" dirty="0" smtClean="0">
                <a:latin typeface="Agency FB" pitchFamily="34" charset="0"/>
              </a:rPr>
              <a:t> </a:t>
            </a:r>
          </a:p>
          <a:p>
            <a:pPr marL="0" indent="0" algn="ctr">
              <a:buNone/>
            </a:pPr>
            <a:r>
              <a:rPr lang="es-CO" dirty="0" smtClean="0">
                <a:latin typeface="Agency FB" pitchFamily="34" charset="0"/>
              </a:rPr>
              <a:t>6 </a:t>
            </a:r>
            <a:r>
              <a:rPr lang="es-CO" dirty="0">
                <a:latin typeface="Agency FB" pitchFamily="34" charset="0"/>
              </a:rPr>
              <a:t>Y me dijo: Estas palabras son fieles y verdaderas. Y el Señor Dios de los santos profetas ha enviado su ángel, para mostrar a sus siervos las cosas que deben acontecer en breve</a:t>
            </a:r>
            <a:r>
              <a:rPr lang="es-CO" dirty="0" smtClean="0">
                <a:latin typeface="Agency FB" pitchFamily="34" charset="0"/>
              </a:rPr>
              <a:t>. </a:t>
            </a:r>
            <a:r>
              <a:rPr lang="es-CO" dirty="0">
                <a:latin typeface="Agency FB" pitchFamily="34" charset="0"/>
              </a:rPr>
              <a:t>7 He aquí, yo vengo pronto. Bienaventurado el que guarda las palabras de la profecía de este </a:t>
            </a:r>
            <a:r>
              <a:rPr lang="es-CO" dirty="0" smtClean="0">
                <a:latin typeface="Agency FB" pitchFamily="34" charset="0"/>
              </a:rPr>
              <a:t>libro»</a:t>
            </a:r>
            <a:endParaRPr lang="es-CO" dirty="0">
              <a:latin typeface="Agency FB" pitchFamily="34" charset="0"/>
            </a:endParaRPr>
          </a:p>
        </p:txBody>
      </p:sp>
    </p:spTree>
    <p:extLst>
      <p:ext uri="{BB962C8B-B14F-4D97-AF65-F5344CB8AC3E}">
        <p14:creationId xmlns:p14="http://schemas.microsoft.com/office/powerpoint/2010/main" val="794062488"/>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1628801"/>
          </a:xfrm>
          <a:solidFill>
            <a:schemeClr val="accent4">
              <a:lumMod val="20000"/>
              <a:lumOff val="80000"/>
            </a:schemeClr>
          </a:solidFill>
        </p:spPr>
        <p:txBody>
          <a:bodyPr>
            <a:normAutofit fontScale="90000"/>
          </a:bodyPr>
          <a:lstStyle/>
          <a:p>
            <a:r>
              <a:rPr lang="es-CO" sz="2700" b="1" dirty="0"/>
              <a:t>Cosas que ojo no </a:t>
            </a:r>
            <a:r>
              <a:rPr lang="es-CO" sz="2700" b="1" dirty="0" smtClean="0"/>
              <a:t>vio, </a:t>
            </a:r>
            <a:r>
              <a:rPr lang="es-CO" sz="2700" b="1" dirty="0"/>
              <a:t>ni oreja oyó, Ni han subido en </a:t>
            </a:r>
            <a:br>
              <a:rPr lang="es-CO" sz="2700" b="1" dirty="0"/>
            </a:br>
            <a:r>
              <a:rPr lang="es-CO" sz="2700" b="1" dirty="0"/>
              <a:t>corazón de hombre, Son las que ha Dios preparado para aquellos que le </a:t>
            </a:r>
            <a:r>
              <a:rPr lang="es-CO" sz="2700" b="1" dirty="0" smtClean="0"/>
              <a:t>aman </a:t>
            </a:r>
            <a:r>
              <a:rPr lang="es-CO" sz="2700" b="1" u="sng" dirty="0" smtClean="0">
                <a:solidFill>
                  <a:srgbClr val="FF0000"/>
                </a:solidFill>
              </a:rPr>
              <a:t>1Cor.2:9</a:t>
            </a:r>
            <a:r>
              <a:rPr lang="es-CO" sz="2700" b="1" dirty="0" smtClean="0"/>
              <a:t>. </a:t>
            </a:r>
            <a:br>
              <a:rPr lang="es-CO" sz="2700" b="1" dirty="0" smtClean="0"/>
            </a:br>
            <a:r>
              <a:rPr lang="es-CO" sz="2700" b="1" dirty="0" smtClean="0"/>
              <a:t>Es decir. Para aquellos que han hecho las cosas conforme Dios les ordenó</a:t>
            </a:r>
            <a:r>
              <a:rPr lang="es-CO" sz="2700" dirty="0" smtClean="0"/>
              <a:t>.</a:t>
            </a:r>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1700807"/>
            <a:ext cx="2633067" cy="23762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824" y="1700807"/>
            <a:ext cx="2952328" cy="23762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536" y="1700808"/>
            <a:ext cx="2376264" cy="23762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536" y="4293096"/>
            <a:ext cx="2376264" cy="25000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8"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87824" y="4293096"/>
            <a:ext cx="2952328" cy="2468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9"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84168" y="4293096"/>
            <a:ext cx="2633067" cy="2468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9640887"/>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517</TotalTime>
  <Words>2460</Words>
  <Application>Microsoft Office PowerPoint</Application>
  <PresentationFormat>Presentación en pantalla (4:3)</PresentationFormat>
  <Paragraphs>97</Paragraphs>
  <Slides>19</Slides>
  <Notes>0</Notes>
  <HiddenSlides>0</HiddenSlides>
  <MMClips>0</MMClips>
  <ScaleCrop>false</ScaleCrop>
  <HeadingPairs>
    <vt:vector size="4" baseType="variant">
      <vt:variant>
        <vt:lpstr>Tema</vt:lpstr>
      </vt:variant>
      <vt:variant>
        <vt:i4>1</vt:i4>
      </vt:variant>
      <vt:variant>
        <vt:lpstr>Títulos de diapositiva</vt:lpstr>
      </vt:variant>
      <vt:variant>
        <vt:i4>19</vt:i4>
      </vt:variant>
    </vt:vector>
  </HeadingPairs>
  <TitlesOfParts>
    <vt:vector size="20" baseType="lpstr">
      <vt:lpstr>Tema de Office</vt:lpstr>
      <vt:lpstr>CRONOGRAMA DE LA SEMANA SEGÚN DIOS</vt:lpstr>
      <vt:lpstr>CRONOGRANA DE LA SEMANA  SEGÚN DIOS LA DISEÑÓ</vt:lpstr>
      <vt:lpstr>Presentación de PowerPoint</vt:lpstr>
      <vt:lpstr>Presentación de PowerPoint</vt:lpstr>
      <vt:lpstr>Presentación de PowerPoint</vt:lpstr>
      <vt:lpstr>Cronograma de la semana según a sido alterado por el hombre:</vt:lpstr>
      <vt:lpstr>Presentación de PowerPoint</vt:lpstr>
      <vt:lpstr>Presentación de PowerPoint</vt:lpstr>
      <vt:lpstr>Presentación de PowerPoint</vt:lpstr>
      <vt:lpstr>Presentación de PowerPoint</vt:lpstr>
      <vt:lpstr>Presentación de PowerPoint</vt:lpstr>
      <vt:lpstr>¿Después de que el mundo sea purificado con fuego, en la nueva creación como quedarán los días de la semana?</vt:lpstr>
      <vt:lpstr>Presentación de PowerPoint</vt:lpstr>
      <vt:lpstr>¿Según la Biblia, qué característica distintiva debe tener todo el que dice ser hijo de Dios?</vt:lpstr>
      <vt:lpstr>¿Cuál será el documento que se exigirá para ingresar al reino de los cielos?</vt:lpstr>
      <vt:lpstr>¿De que privilegios disfrutarán los que obedezcan la Voluntad de Dios?</vt:lpstr>
      <vt:lpstr>Presentación de PowerPoint</vt:lpstr>
      <vt:lpstr>Presentación de PowerPoint</vt:lpstr>
      <vt:lpstr>Cosas que ojo no vio, ni oreja oyó, Ni han subido en  corazón de hombre, Son las que ha Dios preparado para aquellos que le aman 1Cor.2:9.  Es decir. Para aquellos que han hecho las cosas conforme Dios les ordenó.</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CRONOGRAMA DE LA SEMANA SEGÚN DIOS</dc:title>
  <dc:creator>HUMBERTO</dc:creator>
  <cp:lastModifiedBy>HUMBERTO</cp:lastModifiedBy>
  <cp:revision>87</cp:revision>
  <dcterms:created xsi:type="dcterms:W3CDTF">2015-07-11T08:21:19Z</dcterms:created>
  <dcterms:modified xsi:type="dcterms:W3CDTF">2015-07-14T00:05:58Z</dcterms:modified>
</cp:coreProperties>
</file>